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diagrams/quickStyle1.xml" ContentType="application/vnd.openxmlformats-officedocument.drawingml.diagramStyle+xml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62" r:id="rId4"/>
    <p:sldId id="263" r:id="rId5"/>
    <p:sldId id="258" r:id="rId6"/>
    <p:sldId id="264" r:id="rId7"/>
    <p:sldId id="265" r:id="rId8"/>
    <p:sldId id="269" r:id="rId9"/>
    <p:sldId id="268" r:id="rId10"/>
    <p:sldId id="267" r:id="rId11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0000CC"/>
    <a:srgbClr val="FFCC66"/>
    <a:srgbClr val="3333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80" d="100"/>
          <a:sy n="80" d="100"/>
        </p:scale>
        <p:origin x="-2514" y="-7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330A9C9-A560-484C-A4F0-F6F8D21BE403}" type="doc">
      <dgm:prSet loTypeId="urn:microsoft.com/office/officeart/2005/8/layout/hierarchy3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pt-BR"/>
        </a:p>
      </dgm:t>
    </dgm:pt>
    <dgm:pt modelId="{4D85244D-EB12-4622-9033-A8F8ECCDC309}">
      <dgm:prSet/>
      <dgm:spPr>
        <a:solidFill>
          <a:srgbClr val="FFC000"/>
        </a:solidFill>
      </dgm:spPr>
      <dgm:t>
        <a:bodyPr/>
        <a:lstStyle/>
        <a:p>
          <a:pPr marL="0" marR="0" indent="0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pt-BR" b="1" dirty="0" smtClean="0">
              <a:solidFill>
                <a:schemeClr val="tx1"/>
              </a:solidFill>
            </a:rPr>
            <a:t>PACTUAÇÃO INTERFEDERATIVA - </a:t>
          </a:r>
        </a:p>
        <a:p>
          <a:pPr marL="0" marR="0" indent="0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pt-BR" b="1" dirty="0" smtClean="0">
              <a:solidFill>
                <a:schemeClr val="tx1"/>
              </a:solidFill>
            </a:rPr>
            <a:t>METAS ESTADUAL PARA 2021</a:t>
          </a:r>
        </a:p>
        <a:p>
          <a:pPr defTabSz="1733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b="1" dirty="0" smtClean="0">
              <a:solidFill>
                <a:schemeClr val="tx1"/>
              </a:solidFill>
            </a:rPr>
            <a:t> </a:t>
          </a:r>
          <a:endParaRPr lang="pt-BR" b="1" dirty="0">
            <a:solidFill>
              <a:schemeClr val="tx1"/>
            </a:solidFill>
          </a:endParaRPr>
        </a:p>
      </dgm:t>
    </dgm:pt>
    <dgm:pt modelId="{0EC96BDF-B17E-4A14-A0B3-D6A0683E7095}" type="parTrans" cxnId="{FC79F9FF-B683-4EFD-8FD7-3B34A6480957}">
      <dgm:prSet/>
      <dgm:spPr/>
      <dgm:t>
        <a:bodyPr/>
        <a:lstStyle/>
        <a:p>
          <a:endParaRPr lang="pt-BR">
            <a:solidFill>
              <a:schemeClr val="tx1"/>
            </a:solidFill>
          </a:endParaRPr>
        </a:p>
      </dgm:t>
    </dgm:pt>
    <dgm:pt modelId="{32D76372-765E-4457-AF37-E19CBDE2626F}" type="sibTrans" cxnId="{FC79F9FF-B683-4EFD-8FD7-3B34A6480957}">
      <dgm:prSet/>
      <dgm:spPr/>
      <dgm:t>
        <a:bodyPr/>
        <a:lstStyle/>
        <a:p>
          <a:endParaRPr lang="pt-BR">
            <a:solidFill>
              <a:schemeClr val="tx1"/>
            </a:solidFill>
          </a:endParaRPr>
        </a:p>
      </dgm:t>
    </dgm:pt>
    <dgm:pt modelId="{21FC0084-954A-4C46-AC8F-4C6F875F473F}" type="pres">
      <dgm:prSet presAssocID="{4330A9C9-A560-484C-A4F0-F6F8D21BE40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pt-BR"/>
        </a:p>
      </dgm:t>
    </dgm:pt>
    <dgm:pt modelId="{3541EDED-3EA3-439A-A66B-C37B5474249A}" type="pres">
      <dgm:prSet presAssocID="{4D85244D-EB12-4622-9033-A8F8ECCDC309}" presName="root" presStyleCnt="0"/>
      <dgm:spPr/>
    </dgm:pt>
    <dgm:pt modelId="{D03C5B35-0622-4578-8CD4-1AF61E5F51F7}" type="pres">
      <dgm:prSet presAssocID="{4D85244D-EB12-4622-9033-A8F8ECCDC309}" presName="rootComposite" presStyleCnt="0"/>
      <dgm:spPr/>
    </dgm:pt>
    <dgm:pt modelId="{FE78DF21-6FED-45A2-B4C7-B3EE5314FEB8}" type="pres">
      <dgm:prSet presAssocID="{4D85244D-EB12-4622-9033-A8F8ECCDC309}" presName="rootText" presStyleLbl="node1" presStyleIdx="0" presStyleCnt="1" custLinFactNeighborY="-2366"/>
      <dgm:spPr/>
      <dgm:t>
        <a:bodyPr/>
        <a:lstStyle/>
        <a:p>
          <a:endParaRPr lang="pt-BR"/>
        </a:p>
      </dgm:t>
    </dgm:pt>
    <dgm:pt modelId="{A288C68A-5E95-47A2-B706-081857AFAEEA}" type="pres">
      <dgm:prSet presAssocID="{4D85244D-EB12-4622-9033-A8F8ECCDC309}" presName="rootConnector" presStyleLbl="node1" presStyleIdx="0" presStyleCnt="1"/>
      <dgm:spPr/>
      <dgm:t>
        <a:bodyPr/>
        <a:lstStyle/>
        <a:p>
          <a:endParaRPr lang="pt-BR"/>
        </a:p>
      </dgm:t>
    </dgm:pt>
    <dgm:pt modelId="{D66DF2B3-0C29-4299-8A65-0CEC53DE7D30}" type="pres">
      <dgm:prSet presAssocID="{4D85244D-EB12-4622-9033-A8F8ECCDC309}" presName="childShape" presStyleCnt="0"/>
      <dgm:spPr/>
    </dgm:pt>
  </dgm:ptLst>
  <dgm:cxnLst>
    <dgm:cxn modelId="{EA70FF39-7304-48F8-8E39-6E40DE3E3F23}" type="presOf" srcId="{4330A9C9-A560-484C-A4F0-F6F8D21BE403}" destId="{21FC0084-954A-4C46-AC8F-4C6F875F473F}" srcOrd="0" destOrd="0" presId="urn:microsoft.com/office/officeart/2005/8/layout/hierarchy3"/>
    <dgm:cxn modelId="{FC79F9FF-B683-4EFD-8FD7-3B34A6480957}" srcId="{4330A9C9-A560-484C-A4F0-F6F8D21BE403}" destId="{4D85244D-EB12-4622-9033-A8F8ECCDC309}" srcOrd="0" destOrd="0" parTransId="{0EC96BDF-B17E-4A14-A0B3-D6A0683E7095}" sibTransId="{32D76372-765E-4457-AF37-E19CBDE2626F}"/>
    <dgm:cxn modelId="{A69B6E9F-6E1A-4E31-81CF-A63AE479EE3C}" type="presOf" srcId="{4D85244D-EB12-4622-9033-A8F8ECCDC309}" destId="{A288C68A-5E95-47A2-B706-081857AFAEEA}" srcOrd="1" destOrd="0" presId="urn:microsoft.com/office/officeart/2005/8/layout/hierarchy3"/>
    <dgm:cxn modelId="{E68F047C-2398-4243-B96B-F41078AC02A9}" type="presOf" srcId="{4D85244D-EB12-4622-9033-A8F8ECCDC309}" destId="{FE78DF21-6FED-45A2-B4C7-B3EE5314FEB8}" srcOrd="0" destOrd="0" presId="urn:microsoft.com/office/officeart/2005/8/layout/hierarchy3"/>
    <dgm:cxn modelId="{615A5954-4D47-4EC3-A048-F2F5C978A0A1}" type="presParOf" srcId="{21FC0084-954A-4C46-AC8F-4C6F875F473F}" destId="{3541EDED-3EA3-439A-A66B-C37B5474249A}" srcOrd="0" destOrd="0" presId="urn:microsoft.com/office/officeart/2005/8/layout/hierarchy3"/>
    <dgm:cxn modelId="{8F4C3649-F588-4A01-8B58-BEFFB4C3811D}" type="presParOf" srcId="{3541EDED-3EA3-439A-A66B-C37B5474249A}" destId="{D03C5B35-0622-4578-8CD4-1AF61E5F51F7}" srcOrd="0" destOrd="0" presId="urn:microsoft.com/office/officeart/2005/8/layout/hierarchy3"/>
    <dgm:cxn modelId="{D93A798B-2DE4-4564-A057-BD4D62D30E50}" type="presParOf" srcId="{D03C5B35-0622-4578-8CD4-1AF61E5F51F7}" destId="{FE78DF21-6FED-45A2-B4C7-B3EE5314FEB8}" srcOrd="0" destOrd="0" presId="urn:microsoft.com/office/officeart/2005/8/layout/hierarchy3"/>
    <dgm:cxn modelId="{64B264C4-3E11-44CB-BF80-CE64E5E103CF}" type="presParOf" srcId="{D03C5B35-0622-4578-8CD4-1AF61E5F51F7}" destId="{A288C68A-5E95-47A2-B706-081857AFAEEA}" srcOrd="1" destOrd="0" presId="urn:microsoft.com/office/officeart/2005/8/layout/hierarchy3"/>
    <dgm:cxn modelId="{854A0C7F-4709-4EEA-B4FB-8EB38A8559EB}" type="presParOf" srcId="{3541EDED-3EA3-439A-A66B-C37B5474249A}" destId="{D66DF2B3-0C29-4299-8A65-0CEC53DE7D30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330A9C9-A560-484C-A4F0-F6F8D21BE403}" type="doc">
      <dgm:prSet loTypeId="urn:microsoft.com/office/officeart/2005/8/layout/hierarchy3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pt-BR"/>
        </a:p>
      </dgm:t>
    </dgm:pt>
    <dgm:pt modelId="{4D85244D-EB12-4622-9033-A8F8ECCDC309}">
      <dgm:prSet custT="1"/>
      <dgm:spPr>
        <a:solidFill>
          <a:srgbClr val="FFC000"/>
        </a:solidFill>
      </dgm:spPr>
      <dgm:t>
        <a:bodyPr/>
        <a:lstStyle/>
        <a:p>
          <a:pPr marL="0" marR="0" indent="0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pt-BR" sz="3200" spc="-1" dirty="0" smtClean="0">
            <a:solidFill>
              <a:srgbClr val="000000"/>
            </a:solidFill>
          </a:endParaRPr>
        </a:p>
        <a:p>
          <a:pPr marL="0" marR="0" indent="0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pt-BR" sz="3200" spc="-1" dirty="0" smtClean="0">
              <a:solidFill>
                <a:srgbClr val="000000"/>
              </a:solidFill>
            </a:rPr>
            <a:t>Atendendo a Resolução nº 8/2016:</a:t>
          </a:r>
        </a:p>
        <a:p>
          <a:pPr marL="0" marR="0" indent="0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pt-BR" sz="3200" spc="-1" dirty="0" smtClean="0">
            <a:solidFill>
              <a:srgbClr val="000000"/>
            </a:solidFill>
          </a:endParaRPr>
        </a:p>
        <a:p>
          <a:pPr marL="0" marR="0" indent="0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pt-BR" sz="3200" spc="-1" dirty="0" smtClean="0">
              <a:solidFill>
                <a:srgbClr val="000000"/>
              </a:solidFill>
            </a:rPr>
            <a:t>II - </a:t>
          </a:r>
          <a:r>
            <a:rPr lang="pt-BR" sz="3200" spc="-1" dirty="0" err="1" smtClean="0">
              <a:solidFill>
                <a:srgbClr val="000000"/>
              </a:solidFill>
            </a:rPr>
            <a:t>pactuação</a:t>
          </a:r>
          <a:r>
            <a:rPr lang="pt-BR" sz="3200" spc="-1" dirty="0" smtClean="0">
              <a:solidFill>
                <a:srgbClr val="000000"/>
              </a:solidFill>
            </a:rPr>
            <a:t> estadual e do Distrito Federal:  a) a </a:t>
          </a:r>
          <a:r>
            <a:rPr lang="pt-BR" sz="3200" spc="-1" dirty="0" err="1" smtClean="0">
              <a:solidFill>
                <a:srgbClr val="000000"/>
              </a:solidFill>
            </a:rPr>
            <a:t>pactuação</a:t>
          </a:r>
          <a:r>
            <a:rPr lang="pt-BR" sz="3200" spc="-1" dirty="0" smtClean="0">
              <a:solidFill>
                <a:srgbClr val="000000"/>
              </a:solidFill>
            </a:rPr>
            <a:t> estadual deve ter como base as </a:t>
          </a:r>
          <a:r>
            <a:rPr lang="pt-BR" sz="3200" spc="-1" dirty="0" err="1" smtClean="0">
              <a:solidFill>
                <a:srgbClr val="000000"/>
              </a:solidFill>
            </a:rPr>
            <a:t>pactuações</a:t>
          </a:r>
          <a:r>
            <a:rPr lang="pt-BR" sz="3200" spc="-1" dirty="0" smtClean="0">
              <a:solidFill>
                <a:srgbClr val="000000"/>
              </a:solidFill>
            </a:rPr>
            <a:t> municipal e regional e ser discutida na Comissão </a:t>
          </a:r>
          <a:r>
            <a:rPr lang="pt-BR" sz="3200" spc="-1" dirty="0" err="1" smtClean="0">
              <a:solidFill>
                <a:srgbClr val="000000"/>
              </a:solidFill>
            </a:rPr>
            <a:t>Intergestores</a:t>
          </a:r>
          <a:r>
            <a:rPr lang="pt-BR" sz="3200" spc="-1" dirty="0" smtClean="0">
              <a:solidFill>
                <a:srgbClr val="000000"/>
              </a:solidFill>
            </a:rPr>
            <a:t> </a:t>
          </a:r>
          <a:r>
            <a:rPr lang="pt-BR" sz="3200" spc="-1" dirty="0" err="1" smtClean="0">
              <a:solidFill>
                <a:srgbClr val="000000"/>
              </a:solidFill>
            </a:rPr>
            <a:t>Bipartite</a:t>
          </a:r>
          <a:r>
            <a:rPr lang="pt-BR" sz="3200" spc="-1" dirty="0" smtClean="0">
              <a:solidFill>
                <a:srgbClr val="000000"/>
              </a:solidFill>
            </a:rPr>
            <a:t> (CIB) e no Colegiado de Gestão da Saúde do Distrito Federal (CGSES/DF); b.</a:t>
          </a:r>
          <a:endParaRPr lang="pt-BR" sz="3200" b="0" dirty="0">
            <a:solidFill>
              <a:schemeClr val="tx1"/>
            </a:solidFill>
          </a:endParaRPr>
        </a:p>
      </dgm:t>
    </dgm:pt>
    <dgm:pt modelId="{0EC96BDF-B17E-4A14-A0B3-D6A0683E7095}" type="parTrans" cxnId="{FC79F9FF-B683-4EFD-8FD7-3B34A6480957}">
      <dgm:prSet/>
      <dgm:spPr/>
      <dgm:t>
        <a:bodyPr/>
        <a:lstStyle/>
        <a:p>
          <a:endParaRPr lang="pt-BR" sz="3200" b="0">
            <a:solidFill>
              <a:schemeClr val="tx1"/>
            </a:solidFill>
          </a:endParaRPr>
        </a:p>
      </dgm:t>
    </dgm:pt>
    <dgm:pt modelId="{32D76372-765E-4457-AF37-E19CBDE2626F}" type="sibTrans" cxnId="{FC79F9FF-B683-4EFD-8FD7-3B34A6480957}">
      <dgm:prSet/>
      <dgm:spPr/>
      <dgm:t>
        <a:bodyPr/>
        <a:lstStyle/>
        <a:p>
          <a:endParaRPr lang="pt-BR" sz="3200" b="0">
            <a:solidFill>
              <a:schemeClr val="tx1"/>
            </a:solidFill>
          </a:endParaRPr>
        </a:p>
      </dgm:t>
    </dgm:pt>
    <dgm:pt modelId="{21FC0084-954A-4C46-AC8F-4C6F875F473F}" type="pres">
      <dgm:prSet presAssocID="{4330A9C9-A560-484C-A4F0-F6F8D21BE40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pt-BR"/>
        </a:p>
      </dgm:t>
    </dgm:pt>
    <dgm:pt modelId="{3541EDED-3EA3-439A-A66B-C37B5474249A}" type="pres">
      <dgm:prSet presAssocID="{4D85244D-EB12-4622-9033-A8F8ECCDC309}" presName="root" presStyleCnt="0"/>
      <dgm:spPr/>
    </dgm:pt>
    <dgm:pt modelId="{D03C5B35-0622-4578-8CD4-1AF61E5F51F7}" type="pres">
      <dgm:prSet presAssocID="{4D85244D-EB12-4622-9033-A8F8ECCDC309}" presName="rootComposite" presStyleCnt="0"/>
      <dgm:spPr/>
    </dgm:pt>
    <dgm:pt modelId="{FE78DF21-6FED-45A2-B4C7-B3EE5314FEB8}" type="pres">
      <dgm:prSet presAssocID="{4D85244D-EB12-4622-9033-A8F8ECCDC309}" presName="rootText" presStyleLbl="node1" presStyleIdx="0" presStyleCnt="1" custScaleY="110681" custLinFactNeighborY="-2366"/>
      <dgm:spPr/>
      <dgm:t>
        <a:bodyPr/>
        <a:lstStyle/>
        <a:p>
          <a:endParaRPr lang="pt-BR"/>
        </a:p>
      </dgm:t>
    </dgm:pt>
    <dgm:pt modelId="{A288C68A-5E95-47A2-B706-081857AFAEEA}" type="pres">
      <dgm:prSet presAssocID="{4D85244D-EB12-4622-9033-A8F8ECCDC309}" presName="rootConnector" presStyleLbl="node1" presStyleIdx="0" presStyleCnt="1"/>
      <dgm:spPr/>
      <dgm:t>
        <a:bodyPr/>
        <a:lstStyle/>
        <a:p>
          <a:endParaRPr lang="pt-BR"/>
        </a:p>
      </dgm:t>
    </dgm:pt>
    <dgm:pt modelId="{D66DF2B3-0C29-4299-8A65-0CEC53DE7D30}" type="pres">
      <dgm:prSet presAssocID="{4D85244D-EB12-4622-9033-A8F8ECCDC309}" presName="childShape" presStyleCnt="0"/>
      <dgm:spPr/>
    </dgm:pt>
  </dgm:ptLst>
  <dgm:cxnLst>
    <dgm:cxn modelId="{FC79F9FF-B683-4EFD-8FD7-3B34A6480957}" srcId="{4330A9C9-A560-484C-A4F0-F6F8D21BE403}" destId="{4D85244D-EB12-4622-9033-A8F8ECCDC309}" srcOrd="0" destOrd="0" parTransId="{0EC96BDF-B17E-4A14-A0B3-D6A0683E7095}" sibTransId="{32D76372-765E-4457-AF37-E19CBDE2626F}"/>
    <dgm:cxn modelId="{4473CA81-544E-4F61-899D-64736EC3B7E9}" type="presOf" srcId="{4330A9C9-A560-484C-A4F0-F6F8D21BE403}" destId="{21FC0084-954A-4C46-AC8F-4C6F875F473F}" srcOrd="0" destOrd="0" presId="urn:microsoft.com/office/officeart/2005/8/layout/hierarchy3"/>
    <dgm:cxn modelId="{BBB5BF0E-1F55-47DB-B84C-4985B74E2D78}" type="presOf" srcId="{4D85244D-EB12-4622-9033-A8F8ECCDC309}" destId="{FE78DF21-6FED-45A2-B4C7-B3EE5314FEB8}" srcOrd="0" destOrd="0" presId="urn:microsoft.com/office/officeart/2005/8/layout/hierarchy3"/>
    <dgm:cxn modelId="{F7774FA4-41F5-4AAF-95CC-72F6F6EF88FA}" type="presOf" srcId="{4D85244D-EB12-4622-9033-A8F8ECCDC309}" destId="{A288C68A-5E95-47A2-B706-081857AFAEEA}" srcOrd="1" destOrd="0" presId="urn:microsoft.com/office/officeart/2005/8/layout/hierarchy3"/>
    <dgm:cxn modelId="{5AC8319F-BC61-46FE-B860-AE90165DDF0A}" type="presParOf" srcId="{21FC0084-954A-4C46-AC8F-4C6F875F473F}" destId="{3541EDED-3EA3-439A-A66B-C37B5474249A}" srcOrd="0" destOrd="0" presId="urn:microsoft.com/office/officeart/2005/8/layout/hierarchy3"/>
    <dgm:cxn modelId="{13DAC18F-9228-4707-84F7-7F83AE4DF4F9}" type="presParOf" srcId="{3541EDED-3EA3-439A-A66B-C37B5474249A}" destId="{D03C5B35-0622-4578-8CD4-1AF61E5F51F7}" srcOrd="0" destOrd="0" presId="urn:microsoft.com/office/officeart/2005/8/layout/hierarchy3"/>
    <dgm:cxn modelId="{B8A08683-E525-47F6-A4C6-A340EA26A645}" type="presParOf" srcId="{D03C5B35-0622-4578-8CD4-1AF61E5F51F7}" destId="{FE78DF21-6FED-45A2-B4C7-B3EE5314FEB8}" srcOrd="0" destOrd="0" presId="urn:microsoft.com/office/officeart/2005/8/layout/hierarchy3"/>
    <dgm:cxn modelId="{4B72B21D-D173-44DC-8229-402DD63C06E6}" type="presParOf" srcId="{D03C5B35-0622-4578-8CD4-1AF61E5F51F7}" destId="{A288C68A-5E95-47A2-B706-081857AFAEEA}" srcOrd="1" destOrd="0" presId="urn:microsoft.com/office/officeart/2005/8/layout/hierarchy3"/>
    <dgm:cxn modelId="{75C86B2E-A636-4119-8714-F339B3DE58EC}" type="presParOf" srcId="{3541EDED-3EA3-439A-A66B-C37B5474249A}" destId="{D66DF2B3-0C29-4299-8A65-0CEC53DE7D30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330A9C9-A560-484C-A4F0-F6F8D21BE403}" type="doc">
      <dgm:prSet loTypeId="urn:microsoft.com/office/officeart/2005/8/layout/hierarchy3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pt-BR"/>
        </a:p>
      </dgm:t>
    </dgm:pt>
    <dgm:pt modelId="{4D85244D-EB12-4622-9033-A8F8ECCDC309}">
      <dgm:prSet custT="1"/>
      <dgm:spPr>
        <a:solidFill>
          <a:srgbClr val="FFC000"/>
        </a:solidFill>
      </dgm:spPr>
      <dgm:t>
        <a:bodyPr/>
        <a:lstStyle/>
        <a:p>
          <a:pPr marL="0" marR="0" indent="0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pt-BR" sz="3200" spc="-1" dirty="0" smtClean="0">
              <a:solidFill>
                <a:srgbClr val="000000"/>
              </a:solidFill>
            </a:rPr>
            <a:t>COLOCAMOS PARA PACTUAÇÃO : </a:t>
          </a:r>
        </a:p>
        <a:p>
          <a:pPr marL="0" marR="0" indent="0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pt-BR" sz="3200" spc="-1" dirty="0" smtClean="0">
            <a:solidFill>
              <a:srgbClr val="000000"/>
            </a:solidFill>
          </a:endParaRPr>
        </a:p>
        <a:p>
          <a:pPr marL="0" marR="0" indent="0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pt-BR" sz="3200" spc="-1" dirty="0" smtClean="0">
              <a:solidFill>
                <a:srgbClr val="000000"/>
              </a:solidFill>
            </a:rPr>
            <a:t>METAS ESTADUAL  DOS INDICADORES DE </a:t>
          </a:r>
          <a:r>
            <a:rPr lang="pt-BR" sz="3200" u="sng" spc="-1" dirty="0" smtClean="0">
              <a:solidFill>
                <a:srgbClr val="000000"/>
              </a:solidFill>
            </a:rPr>
            <a:t>PACTUAÇÃO INTERFEDERATIVA (PI)</a:t>
          </a:r>
          <a:r>
            <a:rPr lang="pt-BR" sz="3200" u="none" spc="-1" dirty="0" smtClean="0">
              <a:solidFill>
                <a:srgbClr val="000000"/>
              </a:solidFill>
            </a:rPr>
            <a:t>,</a:t>
          </a:r>
          <a:r>
            <a:rPr lang="pt-BR" sz="3200" spc="-1" dirty="0" smtClean="0">
              <a:solidFill>
                <a:srgbClr val="000000"/>
              </a:solidFill>
            </a:rPr>
            <a:t>  </a:t>
          </a:r>
          <a:r>
            <a:rPr lang="pt-BR" sz="3200" spc="-1" dirty="0" smtClean="0">
              <a:solidFill>
                <a:srgbClr val="000000"/>
              </a:solidFill>
            </a:rPr>
            <a:t>PARA O ANO  2021, CONFORME RESOLUÇÃO Nº 8/2016 E Nº </a:t>
          </a:r>
          <a:r>
            <a:rPr lang="pt-BR" sz="3200" spc="-1" dirty="0" smtClean="0">
              <a:solidFill>
                <a:srgbClr val="000000"/>
              </a:solidFill>
            </a:rPr>
            <a:t>45/2019.</a:t>
          </a:r>
          <a:endParaRPr lang="pt-BR" sz="3200" b="0" dirty="0">
            <a:solidFill>
              <a:schemeClr val="tx1"/>
            </a:solidFill>
          </a:endParaRPr>
        </a:p>
      </dgm:t>
    </dgm:pt>
    <dgm:pt modelId="{0EC96BDF-B17E-4A14-A0B3-D6A0683E7095}" type="parTrans" cxnId="{FC79F9FF-B683-4EFD-8FD7-3B34A6480957}">
      <dgm:prSet/>
      <dgm:spPr/>
      <dgm:t>
        <a:bodyPr/>
        <a:lstStyle/>
        <a:p>
          <a:endParaRPr lang="pt-BR" sz="3200" b="0">
            <a:solidFill>
              <a:schemeClr val="tx1"/>
            </a:solidFill>
          </a:endParaRPr>
        </a:p>
      </dgm:t>
    </dgm:pt>
    <dgm:pt modelId="{32D76372-765E-4457-AF37-E19CBDE2626F}" type="sibTrans" cxnId="{FC79F9FF-B683-4EFD-8FD7-3B34A6480957}">
      <dgm:prSet/>
      <dgm:spPr/>
      <dgm:t>
        <a:bodyPr/>
        <a:lstStyle/>
        <a:p>
          <a:endParaRPr lang="pt-BR" sz="3200" b="0">
            <a:solidFill>
              <a:schemeClr val="tx1"/>
            </a:solidFill>
          </a:endParaRPr>
        </a:p>
      </dgm:t>
    </dgm:pt>
    <dgm:pt modelId="{21FC0084-954A-4C46-AC8F-4C6F875F473F}" type="pres">
      <dgm:prSet presAssocID="{4330A9C9-A560-484C-A4F0-F6F8D21BE40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pt-BR"/>
        </a:p>
      </dgm:t>
    </dgm:pt>
    <dgm:pt modelId="{3541EDED-3EA3-439A-A66B-C37B5474249A}" type="pres">
      <dgm:prSet presAssocID="{4D85244D-EB12-4622-9033-A8F8ECCDC309}" presName="root" presStyleCnt="0"/>
      <dgm:spPr/>
    </dgm:pt>
    <dgm:pt modelId="{D03C5B35-0622-4578-8CD4-1AF61E5F51F7}" type="pres">
      <dgm:prSet presAssocID="{4D85244D-EB12-4622-9033-A8F8ECCDC309}" presName="rootComposite" presStyleCnt="0"/>
      <dgm:spPr/>
    </dgm:pt>
    <dgm:pt modelId="{FE78DF21-6FED-45A2-B4C7-B3EE5314FEB8}" type="pres">
      <dgm:prSet presAssocID="{4D85244D-EB12-4622-9033-A8F8ECCDC309}" presName="rootText" presStyleLbl="node1" presStyleIdx="0" presStyleCnt="1" custLinFactNeighborY="-2366"/>
      <dgm:spPr/>
      <dgm:t>
        <a:bodyPr/>
        <a:lstStyle/>
        <a:p>
          <a:endParaRPr lang="pt-BR"/>
        </a:p>
      </dgm:t>
    </dgm:pt>
    <dgm:pt modelId="{A288C68A-5E95-47A2-B706-081857AFAEEA}" type="pres">
      <dgm:prSet presAssocID="{4D85244D-EB12-4622-9033-A8F8ECCDC309}" presName="rootConnector" presStyleLbl="node1" presStyleIdx="0" presStyleCnt="1"/>
      <dgm:spPr/>
      <dgm:t>
        <a:bodyPr/>
        <a:lstStyle/>
        <a:p>
          <a:endParaRPr lang="pt-BR"/>
        </a:p>
      </dgm:t>
    </dgm:pt>
    <dgm:pt modelId="{D66DF2B3-0C29-4299-8A65-0CEC53DE7D30}" type="pres">
      <dgm:prSet presAssocID="{4D85244D-EB12-4622-9033-A8F8ECCDC309}" presName="childShape" presStyleCnt="0"/>
      <dgm:spPr/>
    </dgm:pt>
  </dgm:ptLst>
  <dgm:cxnLst>
    <dgm:cxn modelId="{BB3DB899-023A-4310-96E2-81209720595C}" type="presOf" srcId="{4D85244D-EB12-4622-9033-A8F8ECCDC309}" destId="{A288C68A-5E95-47A2-B706-081857AFAEEA}" srcOrd="1" destOrd="0" presId="urn:microsoft.com/office/officeart/2005/8/layout/hierarchy3"/>
    <dgm:cxn modelId="{FC79F9FF-B683-4EFD-8FD7-3B34A6480957}" srcId="{4330A9C9-A560-484C-A4F0-F6F8D21BE403}" destId="{4D85244D-EB12-4622-9033-A8F8ECCDC309}" srcOrd="0" destOrd="0" parTransId="{0EC96BDF-B17E-4A14-A0B3-D6A0683E7095}" sibTransId="{32D76372-765E-4457-AF37-E19CBDE2626F}"/>
    <dgm:cxn modelId="{E46DBAAC-1EB9-4306-B35D-6B64630812A3}" type="presOf" srcId="{4D85244D-EB12-4622-9033-A8F8ECCDC309}" destId="{FE78DF21-6FED-45A2-B4C7-B3EE5314FEB8}" srcOrd="0" destOrd="0" presId="urn:microsoft.com/office/officeart/2005/8/layout/hierarchy3"/>
    <dgm:cxn modelId="{58894043-38CE-4B1D-9475-FBC62D3A6632}" type="presOf" srcId="{4330A9C9-A560-484C-A4F0-F6F8D21BE403}" destId="{21FC0084-954A-4C46-AC8F-4C6F875F473F}" srcOrd="0" destOrd="0" presId="urn:microsoft.com/office/officeart/2005/8/layout/hierarchy3"/>
    <dgm:cxn modelId="{2E741250-00EB-4E83-858F-E29393F29632}" type="presParOf" srcId="{21FC0084-954A-4C46-AC8F-4C6F875F473F}" destId="{3541EDED-3EA3-439A-A66B-C37B5474249A}" srcOrd="0" destOrd="0" presId="urn:microsoft.com/office/officeart/2005/8/layout/hierarchy3"/>
    <dgm:cxn modelId="{7D92E0F6-B57B-463D-8636-2929DCBBC2A4}" type="presParOf" srcId="{3541EDED-3EA3-439A-A66B-C37B5474249A}" destId="{D03C5B35-0622-4578-8CD4-1AF61E5F51F7}" srcOrd="0" destOrd="0" presId="urn:microsoft.com/office/officeart/2005/8/layout/hierarchy3"/>
    <dgm:cxn modelId="{CC2D422A-D1E1-4DFF-87AB-F841625A9B10}" type="presParOf" srcId="{D03C5B35-0622-4578-8CD4-1AF61E5F51F7}" destId="{FE78DF21-6FED-45A2-B4C7-B3EE5314FEB8}" srcOrd="0" destOrd="0" presId="urn:microsoft.com/office/officeart/2005/8/layout/hierarchy3"/>
    <dgm:cxn modelId="{59D5AB34-696A-4C9F-AADE-46366D029664}" type="presParOf" srcId="{D03C5B35-0622-4578-8CD4-1AF61E5F51F7}" destId="{A288C68A-5E95-47A2-B706-081857AFAEEA}" srcOrd="1" destOrd="0" presId="urn:microsoft.com/office/officeart/2005/8/layout/hierarchy3"/>
    <dgm:cxn modelId="{1644291E-275C-4318-9268-8A33D3812996}" type="presParOf" srcId="{3541EDED-3EA3-439A-A66B-C37B5474249A}" destId="{D66DF2B3-0C29-4299-8A65-0CEC53DE7D30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78DF21-6FED-45A2-B4C7-B3EE5314FEB8}">
      <dsp:nvSpPr>
        <dsp:cNvPr id="0" name=""/>
        <dsp:cNvSpPr/>
      </dsp:nvSpPr>
      <dsp:spPr>
        <a:xfrm>
          <a:off x="878057" y="0"/>
          <a:ext cx="7280380" cy="3640190"/>
        </a:xfrm>
        <a:prstGeom prst="roundRect">
          <a:avLst>
            <a:gd name="adj" fmla="val 10000"/>
          </a:avLst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725" tIns="57150" rIns="85725" bIns="57150" numCol="1" spcCol="1270" anchor="ctr" anchorCtr="0">
          <a:noAutofit/>
        </a:bodyPr>
        <a:lstStyle/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pt-BR" sz="4500" b="1" kern="1200" dirty="0" smtClean="0">
              <a:solidFill>
                <a:schemeClr val="tx1"/>
              </a:solidFill>
            </a:rPr>
            <a:t>PACTUAÇÃO INTERFEDERATIVA - </a:t>
          </a:r>
        </a:p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pt-BR" sz="4500" b="1" kern="1200" dirty="0" smtClean="0">
              <a:solidFill>
                <a:schemeClr val="tx1"/>
              </a:solidFill>
            </a:rPr>
            <a:t>METAS ESTADUAL PARA 2021</a:t>
          </a:r>
        </a:p>
        <a:p>
          <a:pPr lvl="0" algn="ctr" defTabSz="1733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4500" b="1" kern="1200" dirty="0" smtClean="0">
              <a:solidFill>
                <a:schemeClr val="tx1"/>
              </a:solidFill>
            </a:rPr>
            <a:t> </a:t>
          </a:r>
          <a:endParaRPr lang="pt-BR" sz="4500" b="1" kern="1200" dirty="0">
            <a:solidFill>
              <a:schemeClr val="tx1"/>
            </a:solidFill>
          </a:endParaRPr>
        </a:p>
      </dsp:txBody>
      <dsp:txXfrm>
        <a:off x="984675" y="106618"/>
        <a:ext cx="7067144" cy="342695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78DF21-6FED-45A2-B4C7-B3EE5314FEB8}">
      <dsp:nvSpPr>
        <dsp:cNvPr id="0" name=""/>
        <dsp:cNvSpPr/>
      </dsp:nvSpPr>
      <dsp:spPr>
        <a:xfrm>
          <a:off x="4412" y="95523"/>
          <a:ext cx="9027671" cy="4995958"/>
        </a:xfrm>
        <a:prstGeom prst="roundRect">
          <a:avLst>
            <a:gd name="adj" fmla="val 10000"/>
          </a:avLst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0640" rIns="60960" bIns="40640" numCol="1" spcCol="1270" anchor="ctr" anchorCtr="0">
          <a:noAutofit/>
        </a:bodyPr>
        <a:lstStyle/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pt-BR" sz="3200" kern="1200" spc="-1" dirty="0" smtClean="0">
            <a:solidFill>
              <a:srgbClr val="000000"/>
            </a:solidFill>
          </a:endParaRPr>
        </a:p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pt-BR" sz="3200" kern="1200" spc="-1" dirty="0" smtClean="0">
              <a:solidFill>
                <a:srgbClr val="000000"/>
              </a:solidFill>
            </a:rPr>
            <a:t>Atendendo a Resolução nº 8/2016:</a:t>
          </a:r>
        </a:p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pt-BR" sz="3200" kern="1200" spc="-1" dirty="0" smtClean="0">
            <a:solidFill>
              <a:srgbClr val="000000"/>
            </a:solidFill>
          </a:endParaRPr>
        </a:p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pt-BR" sz="3200" kern="1200" spc="-1" dirty="0" smtClean="0">
              <a:solidFill>
                <a:srgbClr val="000000"/>
              </a:solidFill>
            </a:rPr>
            <a:t>II - </a:t>
          </a:r>
          <a:r>
            <a:rPr lang="pt-BR" sz="3200" kern="1200" spc="-1" dirty="0" err="1" smtClean="0">
              <a:solidFill>
                <a:srgbClr val="000000"/>
              </a:solidFill>
            </a:rPr>
            <a:t>pactuação</a:t>
          </a:r>
          <a:r>
            <a:rPr lang="pt-BR" sz="3200" kern="1200" spc="-1" dirty="0" smtClean="0">
              <a:solidFill>
                <a:srgbClr val="000000"/>
              </a:solidFill>
            </a:rPr>
            <a:t> estadual e do Distrito Federal:  a) a </a:t>
          </a:r>
          <a:r>
            <a:rPr lang="pt-BR" sz="3200" kern="1200" spc="-1" dirty="0" err="1" smtClean="0">
              <a:solidFill>
                <a:srgbClr val="000000"/>
              </a:solidFill>
            </a:rPr>
            <a:t>pactuação</a:t>
          </a:r>
          <a:r>
            <a:rPr lang="pt-BR" sz="3200" kern="1200" spc="-1" dirty="0" smtClean="0">
              <a:solidFill>
                <a:srgbClr val="000000"/>
              </a:solidFill>
            </a:rPr>
            <a:t> estadual deve ter como base as </a:t>
          </a:r>
          <a:r>
            <a:rPr lang="pt-BR" sz="3200" kern="1200" spc="-1" dirty="0" err="1" smtClean="0">
              <a:solidFill>
                <a:srgbClr val="000000"/>
              </a:solidFill>
            </a:rPr>
            <a:t>pactuações</a:t>
          </a:r>
          <a:r>
            <a:rPr lang="pt-BR" sz="3200" kern="1200" spc="-1" dirty="0" smtClean="0">
              <a:solidFill>
                <a:srgbClr val="000000"/>
              </a:solidFill>
            </a:rPr>
            <a:t> municipal e regional e ser discutida na Comissão </a:t>
          </a:r>
          <a:r>
            <a:rPr lang="pt-BR" sz="3200" kern="1200" spc="-1" dirty="0" err="1" smtClean="0">
              <a:solidFill>
                <a:srgbClr val="000000"/>
              </a:solidFill>
            </a:rPr>
            <a:t>Intergestores</a:t>
          </a:r>
          <a:r>
            <a:rPr lang="pt-BR" sz="3200" kern="1200" spc="-1" dirty="0" smtClean="0">
              <a:solidFill>
                <a:srgbClr val="000000"/>
              </a:solidFill>
            </a:rPr>
            <a:t> </a:t>
          </a:r>
          <a:r>
            <a:rPr lang="pt-BR" sz="3200" kern="1200" spc="-1" dirty="0" err="1" smtClean="0">
              <a:solidFill>
                <a:srgbClr val="000000"/>
              </a:solidFill>
            </a:rPr>
            <a:t>Bipartite</a:t>
          </a:r>
          <a:r>
            <a:rPr lang="pt-BR" sz="3200" kern="1200" spc="-1" dirty="0" smtClean="0">
              <a:solidFill>
                <a:srgbClr val="000000"/>
              </a:solidFill>
            </a:rPr>
            <a:t> (CIB) e no Colegiado de Gestão da Saúde do Distrito Federal (CGSES/DF); b.</a:t>
          </a:r>
          <a:endParaRPr lang="pt-BR" sz="3200" b="0" kern="1200" dirty="0">
            <a:solidFill>
              <a:schemeClr val="tx1"/>
            </a:solidFill>
          </a:endParaRPr>
        </a:p>
      </dsp:txBody>
      <dsp:txXfrm>
        <a:off x="150739" y="241850"/>
        <a:ext cx="8735017" cy="470330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78DF21-6FED-45A2-B4C7-B3EE5314FEB8}">
      <dsp:nvSpPr>
        <dsp:cNvPr id="0" name=""/>
        <dsp:cNvSpPr/>
      </dsp:nvSpPr>
      <dsp:spPr>
        <a:xfrm>
          <a:off x="0" y="334274"/>
          <a:ext cx="9036496" cy="4518248"/>
        </a:xfrm>
        <a:prstGeom prst="roundRect">
          <a:avLst>
            <a:gd name="adj" fmla="val 10000"/>
          </a:avLst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0640" rIns="60960" bIns="40640" numCol="1" spcCol="1270" anchor="ctr" anchorCtr="0">
          <a:noAutofit/>
        </a:bodyPr>
        <a:lstStyle/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pt-BR" sz="3200" kern="1200" spc="-1" dirty="0" smtClean="0">
              <a:solidFill>
                <a:srgbClr val="000000"/>
              </a:solidFill>
            </a:rPr>
            <a:t>COLOCAMOS </a:t>
          </a:r>
          <a:r>
            <a:rPr lang="pt-BR" sz="3200" kern="1200" spc="-1" smtClean="0">
              <a:solidFill>
                <a:srgbClr val="000000"/>
              </a:solidFill>
            </a:rPr>
            <a:t>PARA PACTUAÇÃO </a:t>
          </a:r>
          <a:r>
            <a:rPr lang="pt-BR" sz="3200" kern="1200" spc="-1" dirty="0" smtClean="0">
              <a:solidFill>
                <a:srgbClr val="000000"/>
              </a:solidFill>
            </a:rPr>
            <a:t>: </a:t>
          </a:r>
        </a:p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pt-BR" sz="3200" kern="1200" spc="-1" dirty="0" smtClean="0">
            <a:solidFill>
              <a:srgbClr val="000000"/>
            </a:solidFill>
          </a:endParaRPr>
        </a:p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pt-BR" sz="3200" kern="1200" spc="-1" dirty="0" smtClean="0">
              <a:solidFill>
                <a:srgbClr val="000000"/>
              </a:solidFill>
            </a:rPr>
            <a:t>METAS ESTADUAL  DOS INDICADORES DE PACTUAÇÃO INTERFEDERATIVA  PARA O ANO  2021, CONFORME RESOLUÇÃO Nº 8/2016 E Nº 45/2019.</a:t>
          </a:r>
          <a:endParaRPr lang="pt-BR" sz="3200" b="0" kern="1200" dirty="0">
            <a:solidFill>
              <a:schemeClr val="tx1"/>
            </a:solidFill>
          </a:endParaRPr>
        </a:p>
      </dsp:txBody>
      <dsp:txXfrm>
        <a:off x="132335" y="466609"/>
        <a:ext cx="8771826" cy="42535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1208C-0FF2-414E-BE9F-A81F9F20AF5A}" type="datetimeFigureOut">
              <a:rPr lang="pt-BR" smtClean="0"/>
              <a:pPr/>
              <a:t>10/11/2020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D5D4A-FD2B-4F58-8CB8-6DB14D345CD8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17485737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1208C-0FF2-414E-BE9F-A81F9F20AF5A}" type="datetimeFigureOut">
              <a:rPr lang="pt-BR" smtClean="0"/>
              <a:pPr/>
              <a:t>10/11/2020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D5D4A-FD2B-4F58-8CB8-6DB14D345CD8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10860194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1208C-0FF2-414E-BE9F-A81F9F20AF5A}" type="datetimeFigureOut">
              <a:rPr lang="pt-BR" smtClean="0"/>
              <a:pPr/>
              <a:t>10/11/2020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D5D4A-FD2B-4F58-8CB8-6DB14D345CD8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40191419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DA8331E2-344D-4EC3-9D01-E2C299C92D69}" type="datetimeFigureOut">
              <a:rPr lang="pt-BR">
                <a:solidFill>
                  <a:prstClr val="black"/>
                </a:solidFill>
              </a:rPr>
              <a:pPr>
                <a:defRPr/>
              </a:pPr>
              <a:t>10/11/2020</a:t>
            </a:fld>
            <a:endParaRPr lang="pt-BR">
              <a:solidFill>
                <a:prstClr val="black"/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>
              <a:solidFill>
                <a:prstClr val="black"/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3EF84BC0-FE1F-401F-968C-BD6651F96F28}" type="slidenum">
              <a:rPr lang="pt-BR">
                <a:solidFill>
                  <a:prstClr val="black"/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973012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o 1"/>
          <p:cNvGrpSpPr>
            <a:grpSpLocks/>
          </p:cNvGrpSpPr>
          <p:nvPr userDrawn="1"/>
        </p:nvGrpSpPr>
        <p:grpSpPr bwMode="auto">
          <a:xfrm>
            <a:off x="31750" y="19050"/>
            <a:ext cx="9101138" cy="661988"/>
            <a:chOff x="31651" y="18455"/>
            <a:chExt cx="9101237" cy="662583"/>
          </a:xfrm>
        </p:grpSpPr>
        <p:pic>
          <p:nvPicPr>
            <p:cNvPr id="5" name="Imagem 1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08925" y="19050"/>
              <a:ext cx="1223963" cy="6619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Imagem 7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651" y="18455"/>
              <a:ext cx="2505075" cy="492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B746DB0D-7A20-42CE-BE71-895D7F5B5E40}" type="datetimeFigureOut">
              <a:rPr lang="pt-BR">
                <a:solidFill>
                  <a:prstClr val="black"/>
                </a:solidFill>
              </a:rPr>
              <a:pPr>
                <a:defRPr/>
              </a:pPr>
              <a:t>10/11/2020</a:t>
            </a:fld>
            <a:endParaRPr lang="pt-BR">
              <a:solidFill>
                <a:prstClr val="black"/>
              </a:solidFill>
            </a:endParaRPr>
          </a:p>
        </p:txBody>
      </p:sp>
      <p:sp>
        <p:nvSpPr>
          <p:cNvPr id="8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>
              <a:solidFill>
                <a:prstClr val="black"/>
              </a:solidFill>
            </a:endParaRPr>
          </a:p>
        </p:txBody>
      </p:sp>
      <p:sp>
        <p:nvSpPr>
          <p:cNvPr id="9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35E57DC5-EE11-4674-98F6-9BE194661712}" type="slidenum">
              <a:rPr lang="pt-BR">
                <a:solidFill>
                  <a:prstClr val="black"/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642971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076B05EC-E53C-4F1F-9424-F59C5EC2448D}" type="datetimeFigureOut">
              <a:rPr lang="pt-BR">
                <a:solidFill>
                  <a:prstClr val="black"/>
                </a:solidFill>
              </a:rPr>
              <a:pPr>
                <a:defRPr/>
              </a:pPr>
              <a:t>10/11/2020</a:t>
            </a:fld>
            <a:endParaRPr lang="pt-BR">
              <a:solidFill>
                <a:prstClr val="black"/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>
              <a:solidFill>
                <a:prstClr val="black"/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4544E533-AC52-4D13-BB04-2E1044F18644}" type="slidenum">
              <a:rPr lang="pt-BR">
                <a:solidFill>
                  <a:prstClr val="black"/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805829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E0675883-FD92-42DA-91E0-438ED4849795}" type="datetimeFigureOut">
              <a:rPr lang="pt-BR">
                <a:solidFill>
                  <a:prstClr val="black"/>
                </a:solidFill>
              </a:rPr>
              <a:pPr>
                <a:defRPr/>
              </a:pPr>
              <a:t>10/11/2020</a:t>
            </a:fld>
            <a:endParaRPr lang="pt-BR">
              <a:solidFill>
                <a:prstClr val="black"/>
              </a:solidFill>
            </a:endParaRP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>
              <a:solidFill>
                <a:prstClr val="black"/>
              </a:solidFill>
            </a:endParaRP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E260A36D-B848-43F9-BE25-DC6FCB3BDFD0}" type="slidenum">
              <a:rPr lang="pt-BR">
                <a:solidFill>
                  <a:prstClr val="black"/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729781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4666333A-136B-4001-B2CE-739E150C9864}" type="datetimeFigureOut">
              <a:rPr lang="pt-BR">
                <a:solidFill>
                  <a:prstClr val="black"/>
                </a:solidFill>
              </a:rPr>
              <a:pPr>
                <a:defRPr/>
              </a:pPr>
              <a:t>10/11/2020</a:t>
            </a:fld>
            <a:endParaRPr lang="pt-BR">
              <a:solidFill>
                <a:prstClr val="black"/>
              </a:solidFill>
            </a:endParaRPr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>
              <a:solidFill>
                <a:prstClr val="black"/>
              </a:solidFill>
            </a:endParaRPr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803EA712-5E50-492E-80FC-13CEC537C1EB}" type="slidenum">
              <a:rPr lang="pt-BR">
                <a:solidFill>
                  <a:prstClr val="black"/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479932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65302519-C0EB-4650-B3C5-F162B5BD664C}" type="datetimeFigureOut">
              <a:rPr lang="pt-BR">
                <a:solidFill>
                  <a:prstClr val="black"/>
                </a:solidFill>
              </a:rPr>
              <a:pPr>
                <a:defRPr/>
              </a:pPr>
              <a:t>10/11/2020</a:t>
            </a:fld>
            <a:endParaRPr lang="pt-BR">
              <a:solidFill>
                <a:prstClr val="black"/>
              </a:solidFill>
            </a:endParaRP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>
              <a:solidFill>
                <a:prstClr val="black"/>
              </a:solidFill>
            </a:endParaRP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74F0977B-3E5A-4FCC-8577-C64EE112BCBD}" type="slidenum">
              <a:rPr lang="pt-BR">
                <a:solidFill>
                  <a:prstClr val="black"/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235516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57ABD7DA-6590-43E9-82A6-E6A45A8A4AC8}" type="datetimeFigureOut">
              <a:rPr lang="pt-BR">
                <a:solidFill>
                  <a:prstClr val="black"/>
                </a:solidFill>
              </a:rPr>
              <a:pPr>
                <a:defRPr/>
              </a:pPr>
              <a:t>10/11/2020</a:t>
            </a:fld>
            <a:endParaRPr lang="pt-BR" dirty="0">
              <a:solidFill>
                <a:prstClr val="black"/>
              </a:solidFill>
            </a:endParaRPr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>
              <a:solidFill>
                <a:prstClr val="black"/>
              </a:solidFill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3F6975B1-F201-4A00-B9D7-9058FC1506A3}" type="slidenum">
              <a:rPr lang="pt-BR">
                <a:solidFill>
                  <a:prstClr val="black"/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259278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961A2446-85F0-480D-B00D-7A6E3A3FAB23}" type="datetimeFigureOut">
              <a:rPr lang="pt-BR">
                <a:solidFill>
                  <a:prstClr val="black"/>
                </a:solidFill>
              </a:rPr>
              <a:pPr>
                <a:defRPr/>
              </a:pPr>
              <a:t>10/11/2020</a:t>
            </a:fld>
            <a:endParaRPr lang="pt-BR">
              <a:solidFill>
                <a:prstClr val="black"/>
              </a:solidFill>
            </a:endParaRP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>
              <a:solidFill>
                <a:prstClr val="black"/>
              </a:solidFill>
            </a:endParaRP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29A91633-F860-4186-A083-A0C7C64CD04D}" type="slidenum">
              <a:rPr lang="pt-BR">
                <a:solidFill>
                  <a:prstClr val="black"/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39296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1208C-0FF2-414E-BE9F-A81F9F20AF5A}" type="datetimeFigureOut">
              <a:rPr lang="pt-BR" smtClean="0"/>
              <a:pPr/>
              <a:t>10/11/2020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D5D4A-FD2B-4F58-8CB8-6DB14D345CD8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319636194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395288" y="63817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A972DCCF-9568-477E-9710-354D72D1C6A2}" type="datetimeFigureOut">
              <a:rPr lang="pt-BR">
                <a:solidFill>
                  <a:prstClr val="black"/>
                </a:solidFill>
              </a:rPr>
              <a:pPr>
                <a:defRPr/>
              </a:pPr>
              <a:t>10/11/2020</a:t>
            </a:fld>
            <a:endParaRPr lang="pt-BR">
              <a:solidFill>
                <a:prstClr val="black"/>
              </a:solidFill>
            </a:endParaRP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>
              <a:solidFill>
                <a:prstClr val="black"/>
              </a:solidFill>
            </a:endParaRP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94190BC9-E62D-48A4-92A9-66F69BD8C224}" type="slidenum">
              <a:rPr lang="pt-BR">
                <a:solidFill>
                  <a:prstClr val="black"/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351847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40E30111-C639-4788-AEEE-8A04C9EB1BA5}" type="datetimeFigureOut">
              <a:rPr lang="pt-BR">
                <a:solidFill>
                  <a:prstClr val="black"/>
                </a:solidFill>
              </a:rPr>
              <a:pPr>
                <a:defRPr/>
              </a:pPr>
              <a:t>10/11/2020</a:t>
            </a:fld>
            <a:endParaRPr lang="pt-BR">
              <a:solidFill>
                <a:prstClr val="black"/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>
              <a:solidFill>
                <a:prstClr val="black"/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68646277-E125-45F8-84EF-63B93F43C5FA}" type="slidenum">
              <a:rPr lang="pt-BR">
                <a:solidFill>
                  <a:prstClr val="black"/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378833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48D33B72-F87C-45AD-A29C-324F09D65E50}" type="datetimeFigureOut">
              <a:rPr lang="pt-BR">
                <a:solidFill>
                  <a:prstClr val="black"/>
                </a:solidFill>
              </a:rPr>
              <a:pPr>
                <a:defRPr/>
              </a:pPr>
              <a:t>10/11/2020</a:t>
            </a:fld>
            <a:endParaRPr lang="pt-BR">
              <a:solidFill>
                <a:prstClr val="black"/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>
              <a:solidFill>
                <a:prstClr val="black"/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B9837CFB-C604-4921-8931-7919E2E179EE}" type="slidenum">
              <a:rPr lang="pt-BR">
                <a:solidFill>
                  <a:prstClr val="black"/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2810664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 conteúdo padr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Mestre-Fundo-01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74719"/>
            <a:ext cx="8229600" cy="87316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2F9E79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/>
                <a:cs typeface="Arial"/>
              </a:defRPr>
            </a:lvl1pPr>
          </a:lstStyle>
          <a:p>
            <a:r>
              <a:rPr lang="x-none" smtClean="0"/>
              <a:t>Click to edit Master title style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7266"/>
            <a:ext cx="8229600" cy="511331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 baseline="0">
                <a:latin typeface="Arial"/>
                <a:cs typeface="Arial"/>
              </a:defRPr>
            </a:lvl1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457200" y="123548"/>
            <a:ext cx="6369179" cy="25719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x-none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14541678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gradecime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Mestre-Fundo-02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5750" cy="688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7"/>
          <p:cNvSpPr txBox="1">
            <a:spLocks noChangeArrowheads="1"/>
          </p:cNvSpPr>
          <p:nvPr userDrawn="1"/>
        </p:nvSpPr>
        <p:spPr bwMode="auto">
          <a:xfrm>
            <a:off x="3095625" y="6251575"/>
            <a:ext cx="2984500" cy="30797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pt-BR" altLang="pt-BR" sz="1400" i="1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Local, data</a:t>
            </a:r>
          </a:p>
        </p:txBody>
      </p: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 sz="48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x-none" smtClean="0"/>
              <a:t>Click to edit Master title style</a:t>
            </a:r>
            <a:endParaRPr lang="pt-BR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FFFFFF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xmlns="" val="340099321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7206686" y="23113"/>
            <a:ext cx="1901825" cy="6737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4648779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1208C-0FF2-414E-BE9F-A81F9F20AF5A}" type="datetimeFigureOut">
              <a:rPr lang="pt-BR" smtClean="0"/>
              <a:pPr/>
              <a:t>10/11/2020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D5D4A-FD2B-4F58-8CB8-6DB14D345CD8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6174354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1208C-0FF2-414E-BE9F-A81F9F20AF5A}" type="datetimeFigureOut">
              <a:rPr lang="pt-BR" smtClean="0"/>
              <a:pPr/>
              <a:t>10/11/2020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D5D4A-FD2B-4F58-8CB8-6DB14D345CD8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9670232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1208C-0FF2-414E-BE9F-A81F9F20AF5A}" type="datetimeFigureOut">
              <a:rPr lang="pt-BR" smtClean="0"/>
              <a:pPr/>
              <a:t>10/11/2020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D5D4A-FD2B-4F58-8CB8-6DB14D345CD8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23263072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1208C-0FF2-414E-BE9F-A81F9F20AF5A}" type="datetimeFigureOut">
              <a:rPr lang="pt-BR" smtClean="0"/>
              <a:pPr/>
              <a:t>10/11/2020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D5D4A-FD2B-4F58-8CB8-6DB14D345CD8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11918178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1208C-0FF2-414E-BE9F-A81F9F20AF5A}" type="datetimeFigureOut">
              <a:rPr lang="pt-BR" smtClean="0"/>
              <a:pPr/>
              <a:t>10/11/2020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D5D4A-FD2B-4F58-8CB8-6DB14D345CD8}" type="slidenum">
              <a:rPr lang="pt-BR" smtClean="0"/>
              <a:pPr/>
              <a:t>‹nº›</a:t>
            </a:fld>
            <a:endParaRPr lang="pt-BR"/>
          </a:p>
        </p:txBody>
      </p:sp>
      <p:pic>
        <p:nvPicPr>
          <p:cNvPr id="5" name="Imagem 4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66067" y="17328"/>
            <a:ext cx="2774950" cy="739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186901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1208C-0FF2-414E-BE9F-A81F9F20AF5A}" type="datetimeFigureOut">
              <a:rPr lang="pt-BR" smtClean="0"/>
              <a:pPr/>
              <a:t>10/11/2020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D5D4A-FD2B-4F58-8CB8-6DB14D345CD8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1637243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1208C-0FF2-414E-BE9F-A81F9F20AF5A}" type="datetimeFigureOut">
              <a:rPr lang="pt-BR" smtClean="0"/>
              <a:pPr/>
              <a:t>10/11/2020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D5D4A-FD2B-4F58-8CB8-6DB14D345CD8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1567047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11208C-0FF2-414E-BE9F-A81F9F20AF5A}" type="datetimeFigureOut">
              <a:rPr lang="pt-BR" smtClean="0"/>
              <a:pPr/>
              <a:t>10/11/2020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9D5D4A-FD2B-4F58-8CB8-6DB14D345CD8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174945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6365869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diagramLayout" Target="../diagrams/layout1.xml"/><Relationship Id="rId7" Type="http://schemas.openxmlformats.org/officeDocument/2006/relationships/image" Target="../media/image8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emf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mailto:gabsec@saude.to.gov.br" TargetMode="Externa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xmlns="" val="3567361639"/>
              </p:ext>
            </p:extLst>
          </p:nvPr>
        </p:nvGraphicFramePr>
        <p:xfrm>
          <a:off x="107504" y="2017910"/>
          <a:ext cx="9036496" cy="3643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Retângulo 1"/>
          <p:cNvSpPr/>
          <p:nvPr/>
        </p:nvSpPr>
        <p:spPr>
          <a:xfrm>
            <a:off x="0" y="5733256"/>
            <a:ext cx="91440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pt-BR" sz="2500" b="1" dirty="0"/>
              <a:t>Reunião Ordinária </a:t>
            </a:r>
            <a:r>
              <a:rPr lang="pt-BR" sz="2500" b="1" dirty="0" smtClean="0"/>
              <a:t>da Comissão </a:t>
            </a:r>
            <a:r>
              <a:rPr lang="pt-BR" sz="2500" b="1" dirty="0" err="1" smtClean="0"/>
              <a:t>Intergestores</a:t>
            </a:r>
            <a:r>
              <a:rPr lang="pt-BR" sz="2500" b="1" dirty="0" smtClean="0"/>
              <a:t> </a:t>
            </a:r>
            <a:r>
              <a:rPr lang="pt-BR" sz="2500" b="1" dirty="0" err="1" smtClean="0"/>
              <a:t>Bipartite</a:t>
            </a:r>
            <a:r>
              <a:rPr lang="pt-BR" sz="2500" b="1" dirty="0" smtClean="0"/>
              <a:t> – </a:t>
            </a:r>
            <a:endParaRPr lang="pt-BR" sz="2500" b="1" dirty="0"/>
          </a:p>
          <a:p>
            <a:pPr lvl="0" algn="ctr"/>
            <a:r>
              <a:rPr lang="pt-BR" sz="2500" b="1" dirty="0" smtClean="0"/>
              <a:t>19 de </a:t>
            </a:r>
            <a:r>
              <a:rPr lang="pt-BR" sz="2500" b="1" dirty="0"/>
              <a:t>novembro 2020</a:t>
            </a: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883"/>
          <a:stretch/>
        </p:blipFill>
        <p:spPr bwMode="auto">
          <a:xfrm>
            <a:off x="179512" y="48326"/>
            <a:ext cx="2122707" cy="16524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3" descr="X:\Planejamento\LOGOMARCAS\Logo SUS.bmp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75547"/>
            <a:ext cx="1383009" cy="552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84646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TextShape 1"/>
          <p:cNvSpPr txBox="1"/>
          <p:nvPr/>
        </p:nvSpPr>
        <p:spPr>
          <a:xfrm>
            <a:off x="-36512" y="847440"/>
            <a:ext cx="9180512" cy="925376"/>
          </a:xfrm>
          <a:prstGeom prst="rect">
            <a:avLst/>
          </a:prstGeom>
          <a:solidFill>
            <a:srgbClr val="FFC000"/>
          </a:solidFill>
          <a:ln w="9360">
            <a:noFill/>
            <a:rou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anchor="ctr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pt-BR" sz="4400" b="1" i="1" strike="noStrike" spc="-1" dirty="0">
                <a:solidFill>
                  <a:srgbClr val="000000"/>
                </a:solidFill>
                <a:latin typeface="Calibri"/>
              </a:rPr>
              <a:t>OBJETIVO</a:t>
            </a:r>
            <a:endParaRPr lang="pt-BR" sz="44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7" name="TextShape 2"/>
          <p:cNvSpPr txBox="1"/>
          <p:nvPr/>
        </p:nvSpPr>
        <p:spPr>
          <a:xfrm>
            <a:off x="107504" y="1941508"/>
            <a:ext cx="8914320" cy="47998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pt-BR" sz="3600" b="0" strike="noStrike" spc="-1" dirty="0" smtClean="0">
                <a:solidFill>
                  <a:srgbClr val="000000"/>
                </a:solidFill>
                <a:latin typeface="Calibri"/>
              </a:rPr>
              <a:t>Apresentar a CIB-TO a proposta das Metas estadual  </a:t>
            </a:r>
            <a:r>
              <a:rPr lang="pt-BR" sz="3600" b="0" strike="noStrike" spc="-1" dirty="0">
                <a:solidFill>
                  <a:srgbClr val="000000"/>
                </a:solidFill>
                <a:latin typeface="Calibri"/>
              </a:rPr>
              <a:t>dos Indicadores </a:t>
            </a:r>
            <a:r>
              <a:rPr lang="pt-BR" sz="3600" b="0" strike="noStrike" spc="-1" dirty="0" smtClean="0">
                <a:solidFill>
                  <a:srgbClr val="000000"/>
                </a:solidFill>
                <a:latin typeface="Calibri"/>
              </a:rPr>
              <a:t>de Pactuação Interfederativa </a:t>
            </a:r>
            <a:r>
              <a:rPr lang="pt-BR" sz="3600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pt-BR" sz="3600" spc="-1" dirty="0" smtClean="0">
                <a:solidFill>
                  <a:srgbClr val="000000"/>
                </a:solidFill>
                <a:latin typeface="Calibri"/>
              </a:rPr>
              <a:t>para o ano </a:t>
            </a:r>
            <a:r>
              <a:rPr lang="pt-BR" sz="3600" b="0" strike="noStrike" spc="-1" dirty="0" smtClean="0">
                <a:solidFill>
                  <a:srgbClr val="000000"/>
                </a:solidFill>
                <a:latin typeface="Calibri"/>
              </a:rPr>
              <a:t> 2021, </a:t>
            </a:r>
            <a:r>
              <a:rPr lang="pt-BR" sz="3600" b="0" strike="noStrike" spc="-1" dirty="0">
                <a:solidFill>
                  <a:srgbClr val="000000"/>
                </a:solidFill>
                <a:latin typeface="Calibri"/>
              </a:rPr>
              <a:t>conforme Resolução Nº 8/2016 e Nº </a:t>
            </a:r>
            <a:r>
              <a:rPr lang="pt-BR" sz="3600" b="0" strike="noStrike" spc="-1" dirty="0" smtClean="0">
                <a:solidFill>
                  <a:srgbClr val="000000"/>
                </a:solidFill>
                <a:latin typeface="Calibri"/>
              </a:rPr>
              <a:t>45/2019</a:t>
            </a:r>
            <a:r>
              <a:rPr lang="pt-BR" sz="3600" spc="-1" dirty="0" smtClean="0">
                <a:solidFill>
                  <a:srgbClr val="000000"/>
                </a:solidFill>
                <a:latin typeface="Calibri"/>
              </a:rPr>
              <a:t>:</a:t>
            </a:r>
          </a:p>
          <a:p>
            <a:pPr algn="ctr">
              <a:lnSpc>
                <a:spcPct val="150000"/>
              </a:lnSpc>
            </a:pPr>
            <a:endParaRPr lang="pt-BR" b="0" strike="noStrike" spc="-1" dirty="0" smtClean="0">
              <a:solidFill>
                <a:srgbClr val="000000"/>
              </a:solidFill>
              <a:latin typeface="Calibri"/>
            </a:endParaRPr>
          </a:p>
          <a:p>
            <a:pPr algn="ctr">
              <a:lnSpc>
                <a:spcPct val="150000"/>
              </a:lnSpc>
            </a:pPr>
            <a:r>
              <a:rPr lang="pt-BR" sz="3600" b="1" i="1" spc="-1" dirty="0" smtClean="0">
                <a:solidFill>
                  <a:srgbClr val="000000"/>
                </a:solidFill>
                <a:latin typeface="Calibri"/>
              </a:rPr>
              <a:t>22 Metas de pactuação obrigatória</a:t>
            </a:r>
            <a:endParaRPr lang="pt-BR" sz="3600" b="1" i="1" strike="noStrike" spc="-1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536214532"/>
              </p:ext>
            </p:extLst>
          </p:nvPr>
        </p:nvGraphicFramePr>
        <p:xfrm>
          <a:off x="142842" y="1826155"/>
          <a:ext cx="8786878" cy="4655492"/>
        </p:xfrm>
        <a:graphic>
          <a:graphicData uri="http://schemas.openxmlformats.org/drawingml/2006/table">
            <a:tbl>
              <a:tblPr/>
              <a:tblGrid>
                <a:gridCol w="285754"/>
                <a:gridCol w="357190"/>
                <a:gridCol w="3143272"/>
                <a:gridCol w="642942"/>
                <a:gridCol w="571504"/>
                <a:gridCol w="500066"/>
                <a:gridCol w="571504"/>
                <a:gridCol w="571504"/>
                <a:gridCol w="642942"/>
                <a:gridCol w="571504"/>
                <a:gridCol w="928696"/>
              </a:tblGrid>
              <a:tr h="21347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N</a:t>
                      </a:r>
                      <a:endParaRPr lang="pt-BR" sz="12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CLASSIF</a:t>
                      </a:r>
                      <a:endParaRPr lang="pt-BR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33" marR="4833" marT="483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INDICADOR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Resultados Alcançados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Proposta 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Unidade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META  PAS </a:t>
                      </a:r>
                      <a:r>
                        <a:rPr lang="pt-BR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2021 alinhada com PI</a:t>
                      </a:r>
                      <a:endParaRPr lang="pt-BR" sz="12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F"/>
                    </a:solidFill>
                  </a:tcPr>
                </a:tc>
              </a:tr>
              <a:tr h="577377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2016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2017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2018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2019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2020 parcial 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Meta  2021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310503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U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Taxa mortalidade prematura (30 a 69) pelo conjunto das 4 principais DCNT (Doenças do aparelho circulatório, câncer, diabetes e doenças respiratórias crônicas)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231,65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227,01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222,47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218,03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186,05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267,13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Taxa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267,13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2771"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2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U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Proporção de óbitos de mulheres em idade fértil (10 a 49) anos investigados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98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99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99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97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66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96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%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96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315"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3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U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Proporção de registro de óbitos com causa básica definida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99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99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98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97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94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93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%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93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4005"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4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>
                          <a:solidFill>
                            <a:schemeClr val="tx1"/>
                          </a:solidFill>
                          <a:latin typeface="+mn-lt"/>
                        </a:rPr>
                        <a:t>U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0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Proporção de vacinas selecionadas do Calendário nacional de Vacinação para Criança menores de dois anos de idade - </a:t>
                      </a:r>
                      <a:r>
                        <a:rPr lang="pt-BR" sz="1400" b="0" i="0" u="none" strike="noStrike" dirty="0" err="1">
                          <a:solidFill>
                            <a:schemeClr val="tx1"/>
                          </a:solidFill>
                          <a:latin typeface="+mn-lt"/>
                        </a:rPr>
                        <a:t>Pentavalente</a:t>
                      </a:r>
                      <a:r>
                        <a:rPr lang="pt-BR" sz="1400" b="0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 (3° dose), Pneumocócica 10- valente (2º dose), Poliomielite (3º dose), </a:t>
                      </a:r>
                      <a:r>
                        <a:rPr lang="pt-BR" sz="14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Tríplice </a:t>
                      </a:r>
                      <a:r>
                        <a:rPr lang="pt-BR" sz="1400" b="0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viral (1 dose ) com cobertura vacinal preconizada.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48,92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49,64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54,68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43,17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33,09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75%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%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75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939"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5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U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Proporção de casos de doenças notificação compulsória imediata (DNCI) encerradas em até 60 dias após notificação 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56,3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64,6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63,4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79,6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67,1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80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%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80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TextShape 1"/>
          <p:cNvSpPr txBox="1"/>
          <p:nvPr/>
        </p:nvSpPr>
        <p:spPr>
          <a:xfrm>
            <a:off x="-36512" y="764704"/>
            <a:ext cx="9180512" cy="936104"/>
          </a:xfrm>
          <a:prstGeom prst="rect">
            <a:avLst/>
          </a:prstGeom>
          <a:solidFill>
            <a:srgbClr val="FFC000"/>
          </a:solidFill>
          <a:ln w="9360">
            <a:noFill/>
            <a:rou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anchor="ctr">
            <a:noAutofit/>
          </a:bodyPr>
          <a:lstStyle/>
          <a:p>
            <a:pPr algn="ctr" fontAlgn="ctr"/>
            <a:r>
              <a:rPr lang="pt-BR" sz="2800" b="1" dirty="0">
                <a:solidFill>
                  <a:srgbClr val="000000"/>
                </a:solidFill>
              </a:rPr>
              <a:t>METAS  E INDICADORES DE PACTUAÇÃO INTERFEDERATIVA (PI) PARA O ANO 2021 -  META ESTADUAL TOCANTINS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84598159"/>
              </p:ext>
            </p:extLst>
          </p:nvPr>
        </p:nvGraphicFramePr>
        <p:xfrm>
          <a:off x="71406" y="692696"/>
          <a:ext cx="9001160" cy="5792539"/>
        </p:xfrm>
        <a:graphic>
          <a:graphicData uri="http://schemas.openxmlformats.org/drawingml/2006/table">
            <a:tbl>
              <a:tblPr/>
              <a:tblGrid>
                <a:gridCol w="365903"/>
                <a:gridCol w="365901"/>
                <a:gridCol w="3659006"/>
                <a:gridCol w="512261"/>
                <a:gridCol w="460458"/>
                <a:gridCol w="494387"/>
                <a:gridCol w="500066"/>
                <a:gridCol w="520953"/>
                <a:gridCol w="731801"/>
                <a:gridCol w="731801"/>
                <a:gridCol w="658623"/>
              </a:tblGrid>
              <a:tr h="264729">
                <a:tc gridSpan="11"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METAS  E INDICADORES DE PACTUAÇÃO INTERFEDERATIVA (PI)</a:t>
                      </a:r>
                      <a:r>
                        <a:rPr lang="pt-BR" sz="1600" b="1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pt-BR" sz="16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PARA O ANO 2021 -  META ESTADUAL TOCANTINS</a:t>
                      </a:r>
                      <a:endParaRPr lang="pt-BR" sz="16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33" marR="4833" marT="483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52359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N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CLASSIF</a:t>
                      </a:r>
                      <a:endParaRPr lang="pt-BR" sz="12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33" marR="4833" marT="483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INDICADOR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Resultados Alcançados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Proposta</a:t>
                      </a:r>
                      <a:r>
                        <a:rPr lang="pt-BR" sz="14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Unidade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F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META  PAS 2021 alinhada com PI</a:t>
                      </a:r>
                    </a:p>
                    <a:p>
                      <a:pPr algn="ctr" fontAlgn="ctr"/>
                      <a:endParaRPr lang="pt-BR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F"/>
                    </a:solidFill>
                  </a:tcPr>
                </a:tc>
              </a:tr>
              <a:tr h="782459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2016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2017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2018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2019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2020 parcial 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Meta  2021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523594"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6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U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Proporção de cura de casos novos de hanseníase diagnosticados nos anos das coortes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86,3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83,3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82,2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83,8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80,4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88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%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88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3594"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7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E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Número de casos autóctones de malária 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5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37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5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2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N.Absoluto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3594"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8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U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Número de casos novos de sífilis congênita em menores de um ano de idade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239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281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285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228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165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268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N.Absoluto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268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3594"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9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U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Número de casos novos de </a:t>
                      </a:r>
                      <a:r>
                        <a:rPr lang="pt-BR" sz="1400" b="0" i="0" u="none" strike="noStrike" dirty="0" err="1">
                          <a:solidFill>
                            <a:srgbClr val="000000"/>
                          </a:solidFill>
                          <a:latin typeface="+mn-lt"/>
                        </a:rPr>
                        <a:t>Aids</a:t>
                      </a:r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 em menores de 5 anos 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2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3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N.Absoluto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2459"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10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U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Proporção de análises realizadas em amostras de água para consumo humano quanto aos parâmetros coliformes totais, cloro residual livre e turbidez.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65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70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75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80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82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83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%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83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1324"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11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U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Razão de exames </a:t>
                      </a:r>
                      <a:r>
                        <a:rPr lang="pt-BR" sz="1400" b="0" i="0" u="none" strike="noStrike" dirty="0" err="1">
                          <a:solidFill>
                            <a:srgbClr val="000000"/>
                          </a:solidFill>
                          <a:latin typeface="+mn-lt"/>
                        </a:rPr>
                        <a:t>citopatológicos</a:t>
                      </a:r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 do colo do útero em mulheres de 25 a 64 anos na população residente de determinado local e a população da mesma faixa etária.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0,32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0,38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0,39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0,24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0,21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0,57</a:t>
                      </a:r>
                      <a:endParaRPr lang="pt-BR" sz="18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Razão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0,57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304323459"/>
              </p:ext>
            </p:extLst>
          </p:nvPr>
        </p:nvGraphicFramePr>
        <p:xfrm>
          <a:off x="-2" y="836712"/>
          <a:ext cx="9144003" cy="5690135"/>
        </p:xfrm>
        <a:graphic>
          <a:graphicData uri="http://schemas.openxmlformats.org/drawingml/2006/table">
            <a:tbl>
              <a:tblPr/>
              <a:tblGrid>
                <a:gridCol w="371710"/>
                <a:gridCol w="297365"/>
                <a:gridCol w="3642731"/>
                <a:gridCol w="446049"/>
                <a:gridCol w="520390"/>
                <a:gridCol w="539936"/>
                <a:gridCol w="500845"/>
                <a:gridCol w="520390"/>
                <a:gridCol w="594732"/>
                <a:gridCol w="892097"/>
                <a:gridCol w="817758"/>
              </a:tblGrid>
              <a:tr h="249516">
                <a:tc gridSpan="11"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METAS  E INDICADORES DE PACTUAÇÃO INTERFEDERATIVA (PI)</a:t>
                      </a:r>
                      <a:r>
                        <a:rPr lang="pt-BR" sz="1600" b="1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pt-BR" sz="16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PARA O ANO 2021 -  META ESTADUAL TOCANTINS</a:t>
                      </a:r>
                      <a:endParaRPr lang="pt-BR" sz="16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33" marR="4833" marT="483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47224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N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CLASSIF</a:t>
                      </a:r>
                      <a:endParaRPr lang="pt-BR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33" marR="4833" marT="483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INDICADOR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Resultados Alcançados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Proposta</a:t>
                      </a:r>
                      <a:r>
                        <a:rPr lang="pt-BR" sz="14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Unidade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F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META  PAS 2021 alinhada com PI</a:t>
                      </a:r>
                    </a:p>
                    <a:p>
                      <a:pPr algn="ctr" fontAlgn="ctr"/>
                      <a:endParaRPr lang="pt-BR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F"/>
                    </a:solidFill>
                  </a:tcPr>
                </a:tc>
              </a:tr>
              <a:tr h="753226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2016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2017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2018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2019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2020 parcial 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Meta  2021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981483"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12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U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Razão de exames de mamografia de rastreamento realizados em mulheres de 50 a 69 anos na população de determinado local e população da mesma faixa etária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0,11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0,13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0,11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0,13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0,04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0,22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Razão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0,22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3505"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13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U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Proporção de parto normal no SUS e na Saúde Suplementar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48,17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45,11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43,44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43,07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44,15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59,5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%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59,5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3505"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14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U 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Proporção de gravidez </a:t>
                      </a:r>
                      <a:r>
                        <a:rPr lang="pt-BR" sz="1400" b="0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na </a:t>
                      </a:r>
                      <a:r>
                        <a:rPr lang="pt-BR" sz="14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adolescência </a:t>
                      </a:r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de 10 a 19 anos 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21,94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21,01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19,56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18,79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18,51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19,16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%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19,16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9516"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15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U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Taxa de mortalidade infantil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12,4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12,2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12,66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11,5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9,75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12,22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 err="1">
                          <a:solidFill>
                            <a:srgbClr val="000000"/>
                          </a:solidFill>
                          <a:latin typeface="+mn-lt"/>
                        </a:rPr>
                        <a:t>Ób</a:t>
                      </a:r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/1000NV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12,22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3505"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16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U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Número de óbitos maternos em determinado período e local de residência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19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24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8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15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10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10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N. Absoluto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10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3505"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17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U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Cobertura populacional estimada pelas equipes de atenção básica.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96,29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95,65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94,62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94,28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94,09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94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%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94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37494"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18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U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Cobertura de acompanhamento das condicionalidades de saúde do Programa bolsa Família.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74,93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84,87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83,4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86,37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20,9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77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%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77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423464745"/>
              </p:ext>
            </p:extLst>
          </p:nvPr>
        </p:nvGraphicFramePr>
        <p:xfrm>
          <a:off x="107504" y="908720"/>
          <a:ext cx="9001159" cy="5364805"/>
        </p:xfrm>
        <a:graphic>
          <a:graphicData uri="http://schemas.openxmlformats.org/drawingml/2006/table">
            <a:tbl>
              <a:tblPr/>
              <a:tblGrid>
                <a:gridCol w="365903"/>
                <a:gridCol w="439081"/>
                <a:gridCol w="3146745"/>
                <a:gridCol w="658621"/>
                <a:gridCol w="658621"/>
                <a:gridCol w="658621"/>
                <a:gridCol w="658621"/>
                <a:gridCol w="658621"/>
                <a:gridCol w="731801"/>
                <a:gridCol w="365901"/>
                <a:gridCol w="658623"/>
              </a:tblGrid>
              <a:tr h="575170">
                <a:tc gridSpan="11"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METAS  E INDICADORES DE PACTUAÇÃO INTERFEDERATIVA (PI)</a:t>
                      </a:r>
                      <a:r>
                        <a:rPr lang="pt-BR" sz="1600" b="1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pt-BR" sz="16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PARA O ANO 2021 -  META ESTADUAL TOCANTINS</a:t>
                      </a:r>
                      <a:endParaRPr lang="pt-BR" sz="16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33" marR="4833" marT="483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45695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N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CLASSIF</a:t>
                      </a:r>
                      <a:endParaRPr lang="pt-BR" sz="12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33" marR="4833" marT="483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INDICADOR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Resultados Alcançados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Proposta 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Unid</a:t>
                      </a:r>
                      <a:endParaRPr lang="pt-BR" sz="12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F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META  PAS 2021 alinhada com PI</a:t>
                      </a:r>
                    </a:p>
                    <a:p>
                      <a:pPr algn="ctr" fontAlgn="ctr"/>
                      <a:endParaRPr lang="pt-BR" sz="12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F"/>
                    </a:solidFill>
                  </a:tcPr>
                </a:tc>
              </a:tr>
              <a:tr h="768080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2016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2017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2018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2019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2020 parcial 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Meta  2021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793284"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19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U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Cobertura populacional estimada pelas equipes básicas de Saúde Bucal.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87,04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88,3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88,33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90,42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90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88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%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88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3284"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21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E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Ações de </a:t>
                      </a:r>
                      <a:r>
                        <a:rPr lang="pt-BR" sz="1400" b="0" i="0" u="none" strike="noStrike" dirty="0" err="1">
                          <a:solidFill>
                            <a:srgbClr val="000000"/>
                          </a:solidFill>
                          <a:latin typeface="+mn-lt"/>
                        </a:rPr>
                        <a:t>Matriciamento</a:t>
                      </a:r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 realizadas por CAPS com equipes de Atenção Básica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100%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100%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100%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%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100%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84753"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22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U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Número de ciclos que atingiram mínimo de 80% de cobertura de</a:t>
                      </a:r>
                      <a:r>
                        <a:rPr lang="pt-BR" sz="1400" b="0" i="0" u="none" strike="noStrike" dirty="0">
                          <a:solidFill>
                            <a:srgbClr val="3333FF"/>
                          </a:solidFill>
                          <a:latin typeface="+mn-lt"/>
                        </a:rPr>
                        <a:t> </a:t>
                      </a:r>
                      <a:r>
                        <a:rPr lang="pt-BR" sz="14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imóveis</a:t>
                      </a:r>
                      <a:r>
                        <a:rPr lang="pt-BR" sz="1400" b="0" i="0" u="none" strike="noStrike" dirty="0" smtClean="0">
                          <a:solidFill>
                            <a:srgbClr val="3333FF"/>
                          </a:solidFill>
                          <a:latin typeface="+mn-lt"/>
                        </a:rPr>
                        <a:t> </a:t>
                      </a:r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visitados para controle vetorial da dengue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72,00%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47,50%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60,00%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70,50%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54,70%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60,00%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%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60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3284"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23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>
                          <a:solidFill>
                            <a:schemeClr val="tx1"/>
                          </a:solidFill>
                          <a:latin typeface="+mn-lt"/>
                        </a:rPr>
                        <a:t>U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0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Proporção de preenchimento do campo "ocupação" nas notificações de agravos </a:t>
                      </a:r>
                      <a:r>
                        <a:rPr lang="pt-BR" sz="14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relacionadas </a:t>
                      </a:r>
                      <a:r>
                        <a:rPr lang="pt-BR" sz="1400" b="0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ao trabalho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      - 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97%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97,25%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95,39%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97,10%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96%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%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96</a:t>
                      </a:r>
                    </a:p>
                  </a:txBody>
                  <a:tcPr marL="4833" marR="4833" marT="4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xmlns="" val="3780757814"/>
              </p:ext>
            </p:extLst>
          </p:nvPr>
        </p:nvGraphicFramePr>
        <p:xfrm>
          <a:off x="107504" y="980728"/>
          <a:ext cx="9036496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406962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xmlns="" val="3780757814"/>
              </p:ext>
            </p:extLst>
          </p:nvPr>
        </p:nvGraphicFramePr>
        <p:xfrm>
          <a:off x="107504" y="980728"/>
          <a:ext cx="9036496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406962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11"/>
          <p:cNvSpPr>
            <a:spLocks noChangeArrowheads="1"/>
          </p:cNvSpPr>
          <p:nvPr/>
        </p:nvSpPr>
        <p:spPr bwMode="auto">
          <a:xfrm>
            <a:off x="35496" y="3786190"/>
            <a:ext cx="6266308" cy="304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BR" sz="1200" b="1" dirty="0">
                <a:solidFill>
                  <a:prstClr val="black"/>
                </a:solidFill>
                <a:cs typeface="Times New Roman" pitchFamily="18" charset="0"/>
              </a:rPr>
              <a:t>Contatos: 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BR" sz="1200" dirty="0">
                <a:solidFill>
                  <a:prstClr val="black"/>
                </a:solidFill>
                <a:cs typeface="Times New Roman" pitchFamily="18" charset="0"/>
              </a:rPr>
              <a:t>Gabinete do Secretário da Saúde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BR" sz="1200" dirty="0">
                <a:solidFill>
                  <a:prstClr val="black"/>
                </a:solidFill>
                <a:cs typeface="Times New Roman" pitchFamily="18" charset="0"/>
              </a:rPr>
              <a:t>Telefones: (63) 3218-1757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BR" sz="1200" dirty="0">
                <a:solidFill>
                  <a:prstClr val="black"/>
                </a:solidFill>
                <a:latin typeface="Arial" charset="0"/>
                <a:cs typeface="Arial" charset="0"/>
              </a:rPr>
              <a:t>e-mail: </a:t>
            </a:r>
            <a:r>
              <a:rPr lang="pt-BR" sz="1200" dirty="0">
                <a:solidFill>
                  <a:prstClr val="black"/>
                </a:solidFill>
                <a:latin typeface="Arial" charset="0"/>
                <a:cs typeface="Arial" charset="0"/>
                <a:hlinkClick r:id="rId2"/>
              </a:rPr>
              <a:t>gabsec@saude.to.gov.br</a:t>
            </a:r>
            <a:r>
              <a:rPr lang="pt-BR" sz="1200" dirty="0">
                <a:solidFill>
                  <a:prstClr val="black"/>
                </a:solidFill>
                <a:latin typeface="Arial" charset="0"/>
                <a:cs typeface="Arial" charset="0"/>
              </a:rPr>
              <a:t>            </a:t>
            </a:r>
            <a:endParaRPr lang="pt-BR" sz="1200" dirty="0">
              <a:solidFill>
                <a:prstClr val="black"/>
              </a:solidFill>
              <a:latin typeface="Arial" charset="0"/>
              <a:cs typeface="Times New Roman" pitchFamily="18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pt-BR" sz="1200" dirty="0">
              <a:solidFill>
                <a:prstClr val="black"/>
              </a:solidFill>
              <a:cs typeface="Times New Roman" pitchFamily="18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BR" sz="1200" b="1" dirty="0">
                <a:solidFill>
                  <a:prstClr val="black"/>
                </a:solidFill>
                <a:cs typeface="Times New Roman" pitchFamily="18" charset="0"/>
              </a:rPr>
              <a:t>Superintendência de Gestão e Acompanhamento </a:t>
            </a:r>
            <a:r>
              <a:rPr lang="pt-BR" sz="1200" b="1" dirty="0" smtClean="0">
                <a:solidFill>
                  <a:prstClr val="black"/>
                </a:solidFill>
                <a:cs typeface="Times New Roman" pitchFamily="18" charset="0"/>
              </a:rPr>
              <a:t>Estratégico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BR" sz="1200" dirty="0" smtClean="0">
                <a:solidFill>
                  <a:prstClr val="black"/>
                </a:solidFill>
                <a:cs typeface="Times New Roman" pitchFamily="18" charset="0"/>
              </a:rPr>
              <a:t>Luiza Regina Dias </a:t>
            </a:r>
            <a:r>
              <a:rPr lang="pt-BR" sz="1200" dirty="0" err="1" smtClean="0">
                <a:solidFill>
                  <a:prstClr val="black"/>
                </a:solidFill>
                <a:cs typeface="Times New Roman" pitchFamily="18" charset="0"/>
              </a:rPr>
              <a:t>Noleto</a:t>
            </a:r>
            <a:endParaRPr lang="pt-BR" sz="1200" dirty="0">
              <a:solidFill>
                <a:prstClr val="black"/>
              </a:solidFill>
              <a:cs typeface="Times New Roman" pitchFamily="18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BR" sz="1200" b="1" dirty="0" smtClean="0">
                <a:solidFill>
                  <a:prstClr val="black"/>
                </a:solidFill>
                <a:cs typeface="Times New Roman" pitchFamily="18" charset="0"/>
              </a:rPr>
              <a:t>Diretoria  </a:t>
            </a:r>
            <a:r>
              <a:rPr lang="pt-BR" sz="1200" b="1" dirty="0">
                <a:solidFill>
                  <a:prstClr val="black"/>
                </a:solidFill>
                <a:cs typeface="Times New Roman" pitchFamily="18" charset="0"/>
              </a:rPr>
              <a:t>de Desenvolvimento e Políticas de </a:t>
            </a:r>
            <a:r>
              <a:rPr lang="pt-BR" sz="1200" b="1" dirty="0" smtClean="0">
                <a:solidFill>
                  <a:prstClr val="black"/>
                </a:solidFill>
                <a:cs typeface="Times New Roman" pitchFamily="18" charset="0"/>
              </a:rPr>
              <a:t>Saúde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BR" sz="1200" dirty="0" smtClean="0">
                <a:solidFill>
                  <a:prstClr val="black"/>
                </a:solidFill>
                <a:cs typeface="Times New Roman" pitchFamily="18" charset="0"/>
              </a:rPr>
              <a:t>Ana Maria </a:t>
            </a:r>
            <a:r>
              <a:rPr lang="pt-BR" sz="1200" dirty="0" err="1" smtClean="0">
                <a:solidFill>
                  <a:prstClr val="black"/>
                </a:solidFill>
                <a:cs typeface="Times New Roman" pitchFamily="18" charset="0"/>
              </a:rPr>
              <a:t>Kapes</a:t>
            </a:r>
            <a:endParaRPr lang="pt-BR" sz="1200" dirty="0" smtClean="0">
              <a:solidFill>
                <a:prstClr val="black"/>
              </a:solidFill>
              <a:cs typeface="Times New Roman" pitchFamily="18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BR" sz="1200" b="1" dirty="0" smtClean="0">
                <a:solidFill>
                  <a:prstClr val="black"/>
                </a:solidFill>
                <a:cs typeface="Times New Roman" pitchFamily="18" charset="0"/>
              </a:rPr>
              <a:t>Equipe técnica:</a:t>
            </a:r>
            <a:endParaRPr lang="pt-BR" sz="1200" b="1" dirty="0">
              <a:solidFill>
                <a:prstClr val="black"/>
              </a:solidFill>
              <a:cs typeface="Times New Roman" pitchFamily="18" charset="0"/>
            </a:endParaRPr>
          </a:p>
          <a:p>
            <a:pPr algn="just">
              <a:buNone/>
            </a:pPr>
            <a:r>
              <a:rPr lang="pt-BR" sz="1200" dirty="0" smtClean="0">
                <a:latin typeface="Calibri" pitchFamily="34" charset="0"/>
              </a:rPr>
              <a:t>Claudia</a:t>
            </a:r>
          </a:p>
          <a:p>
            <a:pPr algn="just"/>
            <a:r>
              <a:rPr lang="pt-BR" sz="1200" dirty="0">
                <a:latin typeface="Calibri" pitchFamily="34" charset="0"/>
              </a:rPr>
              <a:t>Maria Alzira </a:t>
            </a:r>
          </a:p>
          <a:p>
            <a:pPr algn="just">
              <a:buNone/>
            </a:pPr>
            <a:r>
              <a:rPr lang="pt-BR" sz="1200" dirty="0">
                <a:latin typeface="Calibri" pitchFamily="34" charset="0"/>
              </a:rPr>
              <a:t>Marilene</a:t>
            </a:r>
          </a:p>
          <a:p>
            <a:pPr algn="just">
              <a:buNone/>
            </a:pPr>
            <a:r>
              <a:rPr lang="pt-BR" sz="1200" dirty="0" err="1">
                <a:latin typeface="Calibri" pitchFamily="34" charset="0"/>
              </a:rPr>
              <a:t>Marleide</a:t>
            </a:r>
            <a:endParaRPr lang="pt-BR" sz="1200" dirty="0">
              <a:latin typeface="Calibri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BR" sz="1200" dirty="0" smtClean="0">
                <a:solidFill>
                  <a:prstClr val="black"/>
                </a:solidFill>
                <a:cs typeface="Times New Roman" pitchFamily="18" charset="0"/>
              </a:rPr>
              <a:t>Telefones</a:t>
            </a:r>
            <a:r>
              <a:rPr lang="pt-BR" sz="1200" dirty="0">
                <a:solidFill>
                  <a:prstClr val="black"/>
                </a:solidFill>
                <a:cs typeface="Times New Roman" pitchFamily="18" charset="0"/>
              </a:rPr>
              <a:t>: (63) </a:t>
            </a:r>
            <a:r>
              <a:rPr lang="pt-BR" sz="1200" dirty="0" smtClean="0">
                <a:solidFill>
                  <a:prstClr val="black"/>
                </a:solidFill>
                <a:cs typeface="Times New Roman" pitchFamily="18" charset="0"/>
              </a:rPr>
              <a:t>3218-1025/ </a:t>
            </a:r>
            <a:r>
              <a:rPr lang="pt-BR" sz="1200" dirty="0">
                <a:solidFill>
                  <a:prstClr val="black"/>
                </a:solidFill>
                <a:cs typeface="Times New Roman" pitchFamily="18" charset="0"/>
              </a:rPr>
              <a:t>1737 / 2806            Cel. 9243-7653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BR" sz="1200" dirty="0">
                <a:solidFill>
                  <a:prstClr val="black"/>
                </a:solidFill>
                <a:latin typeface="Arial" charset="0"/>
                <a:cs typeface="Times New Roman" pitchFamily="18" charset="0"/>
              </a:rPr>
              <a:t>e-mail:   Sispacto.to@gmail.com</a:t>
            </a:r>
          </a:p>
        </p:txBody>
      </p:sp>
      <p:pic>
        <p:nvPicPr>
          <p:cNvPr id="1027" name="Picture 3" descr="X:\Planejamento\LOGOMARCAS\Logo SUS.bmp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75547"/>
            <a:ext cx="1383009" cy="552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tângulo 11"/>
          <p:cNvSpPr>
            <a:spLocks noChangeArrowheads="1"/>
          </p:cNvSpPr>
          <p:nvPr/>
        </p:nvSpPr>
        <p:spPr bwMode="auto">
          <a:xfrm>
            <a:off x="107505" y="1556792"/>
            <a:ext cx="9001000" cy="2723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BR" sz="1400" b="1" dirty="0" smtClean="0">
                <a:solidFill>
                  <a:prstClr val="black"/>
                </a:solidFill>
                <a:latin typeface="Arial Rounded MT Bold" pitchFamily="34" charset="0"/>
                <a:cs typeface="Arial" charset="0"/>
              </a:rPr>
              <a:t>MAURO CARLESSE</a:t>
            </a:r>
          </a:p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BR" sz="1400" dirty="0">
                <a:solidFill>
                  <a:prstClr val="black"/>
                </a:solidFill>
                <a:latin typeface="Arial Rounded MT Bold" pitchFamily="34" charset="0"/>
                <a:cs typeface="Arial" charset="0"/>
              </a:rPr>
              <a:t>Governador do Estado do Tocantins</a:t>
            </a:r>
          </a:p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BR" sz="1400" dirty="0" smtClean="0">
                <a:solidFill>
                  <a:prstClr val="black"/>
                </a:solidFill>
                <a:latin typeface="Arial Rounded MT Bold" pitchFamily="34" charset="0"/>
                <a:cs typeface="Arial" charset="0"/>
              </a:rPr>
              <a:t/>
            </a:r>
            <a:br>
              <a:rPr lang="pt-BR" sz="1400" dirty="0" smtClean="0">
                <a:solidFill>
                  <a:prstClr val="black"/>
                </a:solidFill>
                <a:latin typeface="Arial Rounded MT Bold" pitchFamily="34" charset="0"/>
                <a:cs typeface="Arial" charset="0"/>
              </a:rPr>
            </a:br>
            <a:endParaRPr lang="pt-BR" sz="1400" b="1" dirty="0" smtClean="0">
              <a:solidFill>
                <a:prstClr val="black"/>
              </a:solidFill>
              <a:latin typeface="Arial Rounded MT Bold" pitchFamily="34" charset="0"/>
              <a:cs typeface="Arial" charset="0"/>
            </a:endParaRPr>
          </a:p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BR" sz="1400" b="1" dirty="0">
                <a:solidFill>
                  <a:prstClr val="black"/>
                </a:solidFill>
                <a:latin typeface="Arial Rounded MT Bold" pitchFamily="34" charset="0"/>
                <a:cs typeface="Arial" charset="0"/>
              </a:rPr>
              <a:t>LUIZ EDGAR LEÃO TOLINI</a:t>
            </a:r>
          </a:p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BR" sz="1400" dirty="0" smtClean="0">
                <a:solidFill>
                  <a:prstClr val="black"/>
                </a:solidFill>
                <a:latin typeface="Arial Rounded MT Bold" pitchFamily="34" charset="0"/>
                <a:cs typeface="Arial" charset="0"/>
              </a:rPr>
              <a:t>Secretário </a:t>
            </a:r>
            <a:r>
              <a:rPr lang="pt-BR" sz="1400" dirty="0">
                <a:solidFill>
                  <a:prstClr val="black"/>
                </a:solidFill>
                <a:latin typeface="Arial Rounded MT Bold" pitchFamily="34" charset="0"/>
                <a:cs typeface="Arial" charset="0"/>
              </a:rPr>
              <a:t>de Estado da </a:t>
            </a:r>
            <a:r>
              <a:rPr lang="pt-BR" sz="1400" dirty="0" smtClean="0">
                <a:solidFill>
                  <a:prstClr val="black"/>
                </a:solidFill>
                <a:latin typeface="Arial Rounded MT Bold" pitchFamily="34" charset="0"/>
                <a:cs typeface="Arial" charset="0"/>
              </a:rPr>
              <a:t>Saúde</a:t>
            </a:r>
          </a:p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endParaRPr lang="pt-BR" sz="1400" dirty="0">
              <a:solidFill>
                <a:prstClr val="black"/>
              </a:solidFill>
              <a:latin typeface="Arial Rounded MT Bold" pitchFamily="34" charset="0"/>
              <a:cs typeface="Arial" charset="0"/>
            </a:endParaRPr>
          </a:p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BR" sz="1400" b="1" dirty="0" smtClean="0">
                <a:solidFill>
                  <a:prstClr val="black"/>
                </a:solidFill>
                <a:latin typeface="Arial Rounded MT Bold" pitchFamily="34" charset="0"/>
                <a:cs typeface="Arial" charset="0"/>
              </a:rPr>
              <a:t>QUESEDE  AYRES HENRIQUE CAMPOS</a:t>
            </a:r>
          </a:p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BR" sz="1400" dirty="0" smtClean="0">
                <a:solidFill>
                  <a:prstClr val="black"/>
                </a:solidFill>
                <a:latin typeface="Arial Rounded MT Bold" pitchFamily="34" charset="0"/>
                <a:cs typeface="Arial" charset="0"/>
              </a:rPr>
              <a:t>Secretário Executivo</a:t>
            </a:r>
            <a:endParaRPr lang="pt-BR" sz="1400" dirty="0">
              <a:solidFill>
                <a:prstClr val="black"/>
              </a:solidFill>
              <a:latin typeface="Arial Rounded MT Bold" pitchFamily="34" charset="0"/>
              <a:cs typeface="Arial" charset="0"/>
            </a:endParaRPr>
          </a:p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endParaRPr lang="pt-BR" sz="1500" b="1" dirty="0">
              <a:solidFill>
                <a:prstClr val="black"/>
              </a:solidFill>
              <a:latin typeface="Arial Rounded MT Bold" pitchFamily="34" charset="0"/>
              <a:cs typeface="Arial" charset="0"/>
            </a:endParaRPr>
          </a:p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endParaRPr lang="pt-BR" sz="1500" dirty="0">
              <a:solidFill>
                <a:prstClr val="black"/>
              </a:solidFill>
              <a:latin typeface="Arial Rounded MT Bold" pitchFamily="34" charset="0"/>
              <a:cs typeface="Arial" charset="0"/>
            </a:endParaRPr>
          </a:p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endParaRPr lang="pt-BR" sz="1500" dirty="0" smtClean="0">
              <a:solidFill>
                <a:prstClr val="black"/>
              </a:solidFill>
              <a:latin typeface="Arial Rounded MT Bold" pitchFamily="34" charset="0"/>
              <a:cs typeface="Arial" charset="0"/>
            </a:endParaRPr>
          </a:p>
        </p:txBody>
      </p:sp>
      <p:sp>
        <p:nvSpPr>
          <p:cNvPr id="5" name="Caixa de texto 4"/>
          <p:cNvSpPr txBox="1">
            <a:spLocks noChangeArrowheads="1"/>
          </p:cNvSpPr>
          <p:nvPr/>
        </p:nvSpPr>
        <p:spPr bwMode="auto">
          <a:xfrm>
            <a:off x="6301804" y="821476"/>
            <a:ext cx="2806700" cy="636588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pt-BR" altLang="pt-BR" sz="900" dirty="0" smtClean="0">
                <a:solidFill>
                  <a:prstClr val="black"/>
                </a:solidFill>
                <a:latin typeface="Tahoma" pitchFamily="34" charset="0"/>
                <a:ea typeface="Calibri" pitchFamily="34" charset="0"/>
                <a:cs typeface="Tahoma" pitchFamily="34" charset="0"/>
              </a:rPr>
              <a:t>Pra</a:t>
            </a:r>
            <a:r>
              <a:rPr lang="pt-BR" altLang="pt-BR" sz="900" dirty="0" smtClean="0">
                <a:solidFill>
                  <a:prstClr val="black"/>
                </a:solidFill>
                <a:ea typeface="Calibri" pitchFamily="34" charset="0"/>
                <a:cs typeface="Tahoma" pitchFamily="34" charset="0"/>
              </a:rPr>
              <a:t>ç</a:t>
            </a:r>
            <a:r>
              <a:rPr lang="pt-BR" altLang="pt-BR" sz="900" dirty="0" smtClean="0">
                <a:solidFill>
                  <a:prstClr val="black"/>
                </a:solidFill>
                <a:latin typeface="Tahoma" pitchFamily="34" charset="0"/>
                <a:ea typeface="Calibri" pitchFamily="34" charset="0"/>
                <a:cs typeface="Tahoma" pitchFamily="34" charset="0"/>
              </a:rPr>
              <a:t>a dos Girass</a:t>
            </a:r>
            <a:r>
              <a:rPr lang="pt-BR" altLang="pt-BR" sz="900" dirty="0" smtClean="0">
                <a:solidFill>
                  <a:prstClr val="black"/>
                </a:solidFill>
                <a:ea typeface="Calibri" pitchFamily="34" charset="0"/>
                <a:cs typeface="Tahoma" pitchFamily="34" charset="0"/>
              </a:rPr>
              <a:t>ó</a:t>
            </a:r>
            <a:r>
              <a:rPr lang="pt-BR" altLang="pt-BR" sz="900" dirty="0" smtClean="0">
                <a:solidFill>
                  <a:prstClr val="black"/>
                </a:solidFill>
                <a:latin typeface="Tahoma" pitchFamily="34" charset="0"/>
                <a:ea typeface="Calibri" pitchFamily="34" charset="0"/>
                <a:cs typeface="Tahoma" pitchFamily="34" charset="0"/>
              </a:rPr>
              <a:t>is, Esplanada das Secretarias, S/N</a:t>
            </a:r>
            <a:endParaRPr lang="pt-BR" altLang="pt-BR" sz="8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BR" altLang="pt-BR" sz="900" dirty="0" smtClean="0">
                <a:solidFill>
                  <a:prstClr val="black"/>
                </a:solidFill>
                <a:latin typeface="Tahoma" pitchFamily="34" charset="0"/>
                <a:ea typeface="Calibri" pitchFamily="34" charset="0"/>
                <a:cs typeface="Tahoma" pitchFamily="34" charset="0"/>
              </a:rPr>
              <a:t>Palmas </a:t>
            </a:r>
            <a:r>
              <a:rPr lang="pt-BR" altLang="pt-BR" sz="900" dirty="0" smtClean="0">
                <a:solidFill>
                  <a:prstClr val="black"/>
                </a:solidFill>
                <a:ea typeface="Calibri" pitchFamily="34" charset="0"/>
                <a:cs typeface="Tahoma" pitchFamily="34" charset="0"/>
              </a:rPr>
              <a:t>–</a:t>
            </a:r>
            <a:r>
              <a:rPr lang="pt-BR" altLang="pt-BR" sz="900" dirty="0" smtClean="0">
                <a:solidFill>
                  <a:prstClr val="black"/>
                </a:solidFill>
                <a:latin typeface="Tahoma" pitchFamily="34" charset="0"/>
                <a:ea typeface="Calibri" pitchFamily="34" charset="0"/>
                <a:cs typeface="Tahoma" pitchFamily="34" charset="0"/>
              </a:rPr>
              <a:t> Tocantins </a:t>
            </a:r>
            <a:r>
              <a:rPr lang="pt-BR" altLang="pt-BR" sz="900" dirty="0" smtClean="0">
                <a:solidFill>
                  <a:prstClr val="black"/>
                </a:solidFill>
                <a:ea typeface="Calibri" pitchFamily="34" charset="0"/>
                <a:cs typeface="Tahoma" pitchFamily="34" charset="0"/>
              </a:rPr>
              <a:t>–</a:t>
            </a:r>
            <a:r>
              <a:rPr lang="pt-BR" altLang="pt-BR" sz="900" dirty="0" smtClean="0">
                <a:solidFill>
                  <a:prstClr val="black"/>
                </a:solidFill>
                <a:latin typeface="Tahoma" pitchFamily="34" charset="0"/>
                <a:ea typeface="Calibri" pitchFamily="34" charset="0"/>
                <a:cs typeface="Tahoma" pitchFamily="34" charset="0"/>
              </a:rPr>
              <a:t> CEP: 77.015-007</a:t>
            </a:r>
            <a:endParaRPr lang="pt-BR" altLang="pt-BR" sz="8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BR" altLang="pt-BR" sz="900" dirty="0" smtClean="0">
                <a:solidFill>
                  <a:prstClr val="black"/>
                </a:solidFill>
                <a:latin typeface="Tahoma" pitchFamily="34" charset="0"/>
                <a:ea typeface="Calibri" pitchFamily="34" charset="0"/>
                <a:cs typeface="Tahoma" pitchFamily="34" charset="0"/>
              </a:rPr>
              <a:t>Tel.: +55 63 3218-1700</a:t>
            </a:r>
            <a:endParaRPr lang="pt-BR" altLang="pt-BR" sz="8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BR" altLang="pt-BR" sz="900" dirty="0" smtClean="0">
                <a:solidFill>
                  <a:prstClr val="black"/>
                </a:solidFill>
                <a:latin typeface="Tahoma" pitchFamily="34" charset="0"/>
                <a:ea typeface="Calibri" pitchFamily="34" charset="0"/>
                <a:cs typeface="Tahoma" pitchFamily="34" charset="0"/>
              </a:rPr>
              <a:t>saude.to.gov.br </a:t>
            </a:r>
            <a:endParaRPr lang="pt-BR" altLang="pt-BR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883"/>
          <a:stretch/>
        </p:blipFill>
        <p:spPr bwMode="auto">
          <a:xfrm>
            <a:off x="251520" y="44624"/>
            <a:ext cx="2122707" cy="16524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2730494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</TotalTime>
  <Words>964</Words>
  <Application>Microsoft Office PowerPoint</Application>
  <PresentationFormat>Apresentação na tela (4:3)</PresentationFormat>
  <Paragraphs>343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slides</vt:lpstr>
      </vt:variant>
      <vt:variant>
        <vt:i4>9</vt:i4>
      </vt:variant>
    </vt:vector>
  </HeadingPairs>
  <TitlesOfParts>
    <vt:vector size="11" baseType="lpstr">
      <vt:lpstr>Tema do Office</vt:lpstr>
      <vt:lpstr>1_Tema do Office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Luiza Regina Dias Noleto</dc:creator>
  <cp:lastModifiedBy>marleidesilva</cp:lastModifiedBy>
  <cp:revision>36</cp:revision>
  <dcterms:created xsi:type="dcterms:W3CDTF">2020-10-14T17:47:10Z</dcterms:created>
  <dcterms:modified xsi:type="dcterms:W3CDTF">2020-11-10T11:34:15Z</dcterms:modified>
</cp:coreProperties>
</file>